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77" r:id="rId3"/>
    <p:sldId id="270" r:id="rId4"/>
    <p:sldId id="258" r:id="rId5"/>
    <p:sldId id="259" r:id="rId6"/>
    <p:sldId id="260" r:id="rId7"/>
    <p:sldId id="261" r:id="rId8"/>
    <p:sldId id="263" r:id="rId9"/>
    <p:sldId id="264" r:id="rId10"/>
    <p:sldId id="274" r:id="rId11"/>
    <p:sldId id="273" r:id="rId12"/>
    <p:sldId id="262" r:id="rId13"/>
    <p:sldId id="271" r:id="rId14"/>
    <p:sldId id="269" r:id="rId15"/>
    <p:sldId id="267" r:id="rId16"/>
    <p:sldId id="268" r:id="rId17"/>
    <p:sldId id="265" r:id="rId18"/>
    <p:sldId id="266" r:id="rId19"/>
    <p:sldId id="272"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101"/>
    <a:srgbClr val="FFFFFF"/>
    <a:srgbClr val="FF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0AF83-B941-438C-B011-90B11AC4FD6F}" type="datetimeFigureOut">
              <a:rPr lang="en-US" smtClean="0"/>
              <a:pPr/>
              <a:t>12/29/2023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12146-2ABE-4988-B817-ACA2710385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712146-2ABE-4988-B817-ACA271038531}"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712146-2ABE-4988-B817-ACA271038531}"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82131B-7BBB-413B-A325-058524E33B9B}" type="datetimeFigureOut">
              <a:rPr lang="en-US" smtClean="0"/>
              <a:pPr/>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6DD9D-9331-4AEF-A32F-DBD9EAD71A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2131B-7BBB-413B-A325-058524E33B9B}" type="datetimeFigureOut">
              <a:rPr lang="en-US" smtClean="0"/>
              <a:pPr/>
              <a:t>12/29/2023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6DD9D-9331-4AEF-A32F-DBD9EAD71A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71000"/>
          </a:srgbClr>
        </a:solidFill>
        <a:effectLst/>
      </p:bgPr>
    </p:bg>
    <p:spTree>
      <p:nvGrpSpPr>
        <p:cNvPr id="1" name=""/>
        <p:cNvGrpSpPr/>
        <p:nvPr/>
      </p:nvGrpSpPr>
      <p:grpSpPr>
        <a:xfrm>
          <a:off x="0" y="0"/>
          <a:ext cx="0" cy="0"/>
          <a:chOff x="0" y="0"/>
          <a:chExt cx="0" cy="0"/>
        </a:xfrm>
      </p:grpSpPr>
      <p:pic>
        <p:nvPicPr>
          <p:cNvPr id="25" name="Picture 4" descr="From Punjab to Bengal, the many flavours of mustard oil plus five recipes |  Condé Nast Traveller India"/>
          <p:cNvPicPr>
            <a:picLocks noChangeAspect="1" noChangeArrowheads="1"/>
          </p:cNvPicPr>
          <p:nvPr/>
        </p:nvPicPr>
        <p:blipFill>
          <a:blip r:embed="rId2" cstate="print">
            <a:lum contrast="10000"/>
          </a:blip>
          <a:srcRect r="-1115" b="12614"/>
          <a:stretch>
            <a:fillRect/>
          </a:stretch>
        </p:blipFill>
        <p:spPr bwMode="auto">
          <a:xfrm>
            <a:off x="2438400" y="1752600"/>
            <a:ext cx="43434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3657600" y="971490"/>
            <a:ext cx="18288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solidFill>
                  <a:srgbClr val="FF0101"/>
                </a:solidFill>
                <a:effectLst>
                  <a:outerShdw blurRad="50800" dist="50800" dir="7260000" algn="ctr" rotWithShape="0">
                    <a:schemeClr val="bg1"/>
                  </a:outerShdw>
                </a:effectLst>
              </a:rPr>
              <a:t>  </a:t>
            </a:r>
            <a:r>
              <a:rPr lang="en-US" sz="2000" b="1" dirty="0">
                <a:solidFill>
                  <a:srgbClr val="FF0101"/>
                </a:solidFill>
                <a:effectLst>
                  <a:outerShdw blurRad="50800" dist="50800" dir="7260000" algn="ctr" rotWithShape="0">
                    <a:schemeClr val="bg1"/>
                  </a:outerShdw>
                </a:effectLst>
              </a:rPr>
              <a:t>MUSTARD OIL</a:t>
            </a:r>
          </a:p>
        </p:txBody>
      </p:sp>
      <p:sp>
        <p:nvSpPr>
          <p:cNvPr id="14" name="TextBox 13"/>
          <p:cNvSpPr txBox="1"/>
          <p:nvPr/>
        </p:nvSpPr>
        <p:spPr>
          <a:xfrm>
            <a:off x="2209800" y="87868"/>
            <a:ext cx="4724400"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PROJECT ON ENTRPRENEURSHIP</a:t>
            </a:r>
          </a:p>
        </p:txBody>
      </p:sp>
      <p:sp>
        <p:nvSpPr>
          <p:cNvPr id="17" name="TextBox 16"/>
          <p:cNvSpPr txBox="1"/>
          <p:nvPr/>
        </p:nvSpPr>
        <p:spPr>
          <a:xfrm>
            <a:off x="1066800" y="4495800"/>
            <a:ext cx="20574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i="1" u="sng" dirty="0">
                <a:solidFill>
                  <a:srgbClr val="FF0000"/>
                </a:solidFill>
                <a:latin typeface="Algerian" pitchFamily="82" charset="0"/>
              </a:rPr>
              <a:t>  </a:t>
            </a:r>
            <a:r>
              <a:rPr lang="en-US" sz="2400" b="1" i="1" u="sng" dirty="0">
                <a:solidFill>
                  <a:srgbClr val="FF0000"/>
                </a:solidFill>
                <a:effectLst>
                  <a:outerShdw blurRad="38100" dist="38100" dir="2700000" algn="tl">
                    <a:srgbClr val="000000">
                      <a:alpha val="43137"/>
                    </a:srgbClr>
                  </a:outerShdw>
                </a:effectLst>
                <a:latin typeface="Algerian" pitchFamily="82" charset="0"/>
              </a:rPr>
              <a:t>GUIDED BY:-</a:t>
            </a:r>
          </a:p>
        </p:txBody>
      </p:sp>
      <p:sp>
        <p:nvSpPr>
          <p:cNvPr id="18" name="TextBox 17"/>
          <p:cNvSpPr txBox="1"/>
          <p:nvPr/>
        </p:nvSpPr>
        <p:spPr>
          <a:xfrm>
            <a:off x="5257800" y="4415135"/>
            <a:ext cx="32004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i="1" u="sng" dirty="0">
                <a:solidFill>
                  <a:srgbClr val="FF0000"/>
                </a:solidFill>
                <a:latin typeface="Algerian" pitchFamily="82" charset="0"/>
              </a:rPr>
              <a:t>   </a:t>
            </a:r>
            <a:r>
              <a:rPr lang="en-US" sz="2400" b="1" i="1" u="sng" dirty="0">
                <a:solidFill>
                  <a:srgbClr val="FF0000"/>
                </a:solidFill>
                <a:effectLst>
                  <a:outerShdw blurRad="38100" dist="38100" dir="2700000" algn="tl">
                    <a:srgbClr val="000000">
                      <a:alpha val="43137"/>
                    </a:srgbClr>
                  </a:outerShdw>
                </a:effectLst>
                <a:latin typeface="Algerian" pitchFamily="82" charset="0"/>
              </a:rPr>
              <a:t>PR0jectTED  BY:-</a:t>
            </a:r>
          </a:p>
        </p:txBody>
      </p:sp>
      <p:sp>
        <p:nvSpPr>
          <p:cNvPr id="12" name="Rectangle 11"/>
          <p:cNvSpPr/>
          <p:nvPr/>
        </p:nvSpPr>
        <p:spPr>
          <a:xfrm>
            <a:off x="228600" y="4953000"/>
            <a:ext cx="4191000" cy="16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5" name="Rectangle 14"/>
          <p:cNvSpPr/>
          <p:nvPr/>
        </p:nvSpPr>
        <p:spPr>
          <a:xfrm>
            <a:off x="0" y="4953000"/>
            <a:ext cx="4648200" cy="1323439"/>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Arial Black" pitchFamily="34" charset="0"/>
                <a:cs typeface="Times New Roman" pitchFamily="18" charset="0"/>
              </a:rPr>
              <a:t>DR. APURBA  GIRI(</a:t>
            </a:r>
            <a:r>
              <a:rPr lang="en-US" sz="1400" dirty="0">
                <a:effectLst>
                  <a:outerShdw blurRad="38100" dist="38100" dir="2700000" algn="tl">
                    <a:srgbClr val="000000">
                      <a:alpha val="43137"/>
                    </a:srgbClr>
                  </a:outerShdw>
                </a:effectLst>
                <a:latin typeface="Arial Black" pitchFamily="34" charset="0"/>
                <a:cs typeface="Times New Roman" pitchFamily="18" charset="0"/>
              </a:rPr>
              <a:t>ASSISTANT</a:t>
            </a:r>
            <a:r>
              <a:rPr lang="en-US" sz="1600" dirty="0">
                <a:effectLst>
                  <a:outerShdw blurRad="38100" dist="38100" dir="2700000" algn="tl">
                    <a:srgbClr val="000000">
                      <a:alpha val="43137"/>
                    </a:srgbClr>
                  </a:outerShdw>
                </a:effectLst>
                <a:latin typeface="Arial Black" pitchFamily="34" charset="0"/>
                <a:cs typeface="Times New Roman" pitchFamily="18" charset="0"/>
              </a:rPr>
              <a:t> </a:t>
            </a:r>
            <a:r>
              <a:rPr lang="en-US" sz="1400" dirty="0">
                <a:effectLst>
                  <a:outerShdw blurRad="38100" dist="38100" dir="2700000" algn="tl">
                    <a:srgbClr val="000000">
                      <a:alpha val="43137"/>
                    </a:srgbClr>
                  </a:outerShdw>
                </a:effectLst>
                <a:latin typeface="Arial Black" pitchFamily="34" charset="0"/>
                <a:cs typeface="Times New Roman" pitchFamily="18" charset="0"/>
              </a:rPr>
              <a:t>PROFESSOR HEAD</a:t>
            </a:r>
            <a:r>
              <a:rPr lang="en-US" sz="1600" dirty="0">
                <a:effectLst>
                  <a:outerShdw blurRad="38100" dist="38100" dir="2700000" algn="tl">
                    <a:srgbClr val="000000">
                      <a:alpha val="43137"/>
                    </a:srgbClr>
                  </a:outerShdw>
                </a:effectLst>
                <a:latin typeface="Arial Black" pitchFamily="34" charset="0"/>
                <a:cs typeface="Times New Roman" pitchFamily="18" charset="0"/>
              </a:rPr>
              <a:t>) </a:t>
            </a:r>
          </a:p>
          <a:p>
            <a:pPr algn="ctr"/>
            <a:r>
              <a:rPr lang="en-US" sz="1600" dirty="0">
                <a:effectLst>
                  <a:outerShdw blurRad="38100" dist="38100" dir="2700000" algn="tl">
                    <a:srgbClr val="000000">
                      <a:alpha val="43137"/>
                    </a:srgbClr>
                  </a:outerShdw>
                </a:effectLst>
                <a:latin typeface="Arial Black" pitchFamily="34" charset="0"/>
                <a:cs typeface="Times New Roman" pitchFamily="18" charset="0"/>
              </a:rPr>
              <a:t>AYAN MONDAL </a:t>
            </a:r>
            <a:r>
              <a:rPr lang="en-US" sz="1400" dirty="0">
                <a:effectLst>
                  <a:outerShdw blurRad="38100" dist="38100" dir="2700000" algn="tl">
                    <a:srgbClr val="000000">
                      <a:alpha val="43137"/>
                    </a:srgbClr>
                  </a:outerShdw>
                </a:effectLst>
                <a:latin typeface="Arial Black" pitchFamily="34" charset="0"/>
                <a:cs typeface="Times New Roman" pitchFamily="18" charset="0"/>
              </a:rPr>
              <a:t>(ASSISTANT PROFESSOR)</a:t>
            </a:r>
          </a:p>
          <a:p>
            <a:pPr algn="ctr"/>
            <a:r>
              <a:rPr lang="en-US" sz="1600" dirty="0">
                <a:effectLst>
                  <a:outerShdw blurRad="38100" dist="38100" dir="2700000" algn="tl">
                    <a:srgbClr val="000000">
                      <a:alpha val="43137"/>
                    </a:srgbClr>
                  </a:outerShdw>
                </a:effectLst>
                <a:latin typeface="Arial" pitchFamily="34" charset="0"/>
                <a:cs typeface="Arial" pitchFamily="34" charset="0"/>
              </a:rPr>
              <a:t>Department  Of Nutrition</a:t>
            </a:r>
          </a:p>
          <a:p>
            <a:pPr algn="ctr"/>
            <a:r>
              <a:rPr lang="en-US" sz="1600" dirty="0" err="1">
                <a:effectLst>
                  <a:outerShdw blurRad="38100" dist="38100" dir="2700000" algn="tl">
                    <a:srgbClr val="000000">
                      <a:alpha val="43137"/>
                    </a:srgbClr>
                  </a:outerShdw>
                </a:effectLst>
                <a:latin typeface="Arial" pitchFamily="34" charset="0"/>
                <a:cs typeface="Arial" pitchFamily="34" charset="0"/>
              </a:rPr>
              <a:t>Mugberia</a:t>
            </a:r>
            <a:r>
              <a:rPr lang="en-US" sz="1600" dirty="0">
                <a:effectLst>
                  <a:outerShdw blurRad="38100" dist="38100" dir="2700000" algn="tl">
                    <a:srgbClr val="000000">
                      <a:alpha val="43137"/>
                    </a:srgbClr>
                  </a:outerShdw>
                </a:effectLst>
                <a:latin typeface="Arial" pitchFamily="34" charset="0"/>
                <a:cs typeface="Arial" pitchFamily="34" charset="0"/>
              </a:rPr>
              <a:t> </a:t>
            </a:r>
            <a:r>
              <a:rPr lang="en-US" sz="1600" dirty="0" err="1">
                <a:effectLst>
                  <a:outerShdw blurRad="38100" dist="38100" dir="2700000" algn="tl">
                    <a:srgbClr val="000000">
                      <a:alpha val="43137"/>
                    </a:srgbClr>
                  </a:outerShdw>
                </a:effectLst>
                <a:latin typeface="Arial" pitchFamily="34" charset="0"/>
                <a:cs typeface="Arial" pitchFamily="34" charset="0"/>
              </a:rPr>
              <a:t>Gangadhar</a:t>
            </a:r>
            <a:r>
              <a:rPr lang="en-US" sz="1600" dirty="0">
                <a:effectLst>
                  <a:outerShdw blurRad="38100" dist="38100" dir="2700000" algn="tl">
                    <a:srgbClr val="000000">
                      <a:alpha val="43137"/>
                    </a:srgbClr>
                  </a:outerShdw>
                </a:effectLst>
                <a:latin typeface="Arial" pitchFamily="34" charset="0"/>
                <a:cs typeface="Arial" pitchFamily="34" charset="0"/>
              </a:rPr>
              <a:t> </a:t>
            </a:r>
            <a:r>
              <a:rPr lang="en-US" sz="1600" dirty="0" err="1">
                <a:effectLst>
                  <a:outerShdw blurRad="38100" dist="38100" dir="2700000" algn="tl">
                    <a:srgbClr val="000000">
                      <a:alpha val="43137"/>
                    </a:srgbClr>
                  </a:outerShdw>
                </a:effectLst>
                <a:latin typeface="Arial" pitchFamily="34" charset="0"/>
                <a:cs typeface="Arial" pitchFamily="34" charset="0"/>
              </a:rPr>
              <a:t>Mahavidyalaya</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9" name="Rectangle 18"/>
          <p:cNvSpPr/>
          <p:nvPr/>
        </p:nvSpPr>
        <p:spPr>
          <a:xfrm>
            <a:off x="4876800" y="4876800"/>
            <a:ext cx="40386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20" name="Picture 4" descr="Yellow Expeller Kachighani Mustard oil, Packaging Size: Loose at Rs  86/litre in Bhind"/>
          <p:cNvPicPr>
            <a:picLocks noChangeAspect="1" noChangeArrowheads="1"/>
          </p:cNvPicPr>
          <p:nvPr/>
        </p:nvPicPr>
        <p:blipFill>
          <a:blip r:embed="rId3"/>
          <a:srcRect/>
          <a:stretch>
            <a:fillRect/>
          </a:stretch>
        </p:blipFill>
        <p:spPr bwMode="auto">
          <a:xfrm>
            <a:off x="9144000" y="1676400"/>
            <a:ext cx="1600200" cy="1600200"/>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4876800" y="4876800"/>
            <a:ext cx="4038600" cy="1692771"/>
          </a:xfrm>
          <a:prstGeom prst="rect">
            <a:avLst/>
          </a:prstGeom>
        </p:spPr>
        <p:txBody>
          <a:bodyPr wrap="square">
            <a:spAutoFit/>
          </a:bodyPr>
          <a:lstStyle/>
          <a:p>
            <a:pPr algn="ctr"/>
            <a:r>
              <a:rPr lang="en-US" dirty="0">
                <a:effectLst>
                  <a:outerShdw blurRad="38100" dist="38100" dir="2700000" algn="tl">
                    <a:srgbClr val="000000">
                      <a:alpha val="43137"/>
                    </a:srgbClr>
                  </a:outerShdw>
                </a:effectLst>
                <a:latin typeface="Arial Black" pitchFamily="34" charset="0"/>
                <a:cs typeface="Times New Roman" pitchFamily="18" charset="0"/>
              </a:rPr>
              <a:t>MR. BISWAJIT DAS</a:t>
            </a:r>
          </a:p>
          <a:p>
            <a:pPr algn="ctr"/>
            <a:r>
              <a:rPr lang="en-US" dirty="0">
                <a:effectLst>
                  <a:outerShdw blurRad="38100" dist="38100" dir="2700000" algn="tl">
                    <a:srgbClr val="000000">
                      <a:alpha val="43137"/>
                    </a:srgbClr>
                  </a:outerShdw>
                </a:effectLst>
                <a:latin typeface="Arial Black" pitchFamily="34" charset="0"/>
                <a:cs typeface="Times New Roman" pitchFamily="18" charset="0"/>
              </a:rPr>
              <a:t>Roll- 0432</a:t>
            </a:r>
          </a:p>
          <a:p>
            <a:pPr algn="ctr"/>
            <a:r>
              <a:rPr lang="en-US" sz="1600" dirty="0">
                <a:effectLst>
                  <a:outerShdw blurRad="38100" dist="38100" dir="2700000" algn="tl">
                    <a:srgbClr val="000000">
                      <a:alpha val="43137"/>
                    </a:srgbClr>
                  </a:outerShdw>
                </a:effectLst>
                <a:latin typeface="Arial Black" pitchFamily="34" charset="0"/>
                <a:cs typeface="Times New Roman" pitchFamily="18" charset="0"/>
              </a:rPr>
              <a:t>DEPARTMENT  OF NUTRITION</a:t>
            </a:r>
          </a:p>
          <a:p>
            <a:pPr algn="ctr"/>
            <a:r>
              <a:rPr lang="en-US" sz="1600" dirty="0">
                <a:effectLst>
                  <a:outerShdw blurRad="38100" dist="38100" dir="2700000" algn="tl">
                    <a:srgbClr val="000000">
                      <a:alpha val="43137"/>
                    </a:srgbClr>
                  </a:outerShdw>
                </a:effectLst>
                <a:latin typeface="Arial Black" pitchFamily="34" charset="0"/>
                <a:cs typeface="Times New Roman" pitchFamily="18" charset="0"/>
              </a:rPr>
              <a:t> </a:t>
            </a:r>
            <a:r>
              <a:rPr lang="en-US" sz="1600" dirty="0" err="1">
                <a:latin typeface="Arial" pitchFamily="34" charset="0"/>
                <a:cs typeface="Arial" pitchFamily="34" charset="0"/>
              </a:rPr>
              <a:t>B.Voc</a:t>
            </a:r>
            <a:r>
              <a:rPr lang="en-US" sz="1600" dirty="0">
                <a:latin typeface="Arial" pitchFamily="34" charset="0"/>
                <a:cs typeface="Arial" pitchFamily="34" charset="0"/>
              </a:rPr>
              <a:t> (Food Processing,6</a:t>
            </a:r>
            <a:r>
              <a:rPr lang="en-US" sz="1600" baseline="30000" dirty="0">
                <a:latin typeface="Arial" pitchFamily="34" charset="0"/>
                <a:cs typeface="Arial" pitchFamily="34" charset="0"/>
              </a:rPr>
              <a:t>th</a:t>
            </a:r>
            <a:r>
              <a:rPr lang="en-US" sz="1600" dirty="0">
                <a:latin typeface="Arial" pitchFamily="34" charset="0"/>
                <a:cs typeface="Arial" pitchFamily="34" charset="0"/>
              </a:rPr>
              <a:t>  </a:t>
            </a:r>
            <a:r>
              <a:rPr lang="en-US" sz="1600" dirty="0" err="1">
                <a:latin typeface="Arial" pitchFamily="34" charset="0"/>
                <a:cs typeface="Arial" pitchFamily="34" charset="0"/>
              </a:rPr>
              <a:t>Sem</a:t>
            </a:r>
            <a:r>
              <a:rPr lang="en-US" sz="1600" dirty="0">
                <a:latin typeface="Arial" pitchFamily="34" charset="0"/>
                <a:cs typeface="Arial" pitchFamily="34" charset="0"/>
              </a:rPr>
              <a:t>)</a:t>
            </a:r>
          </a:p>
          <a:p>
            <a:pPr algn="ctr"/>
            <a:r>
              <a:rPr lang="en-US" dirty="0" err="1">
                <a:latin typeface="Arial" pitchFamily="34" charset="0"/>
                <a:cs typeface="Arial" pitchFamily="34" charset="0"/>
              </a:rPr>
              <a:t>Mugberia</a:t>
            </a:r>
            <a:r>
              <a:rPr lang="en-US" dirty="0">
                <a:latin typeface="Arial" pitchFamily="34" charset="0"/>
                <a:cs typeface="Arial" pitchFamily="34" charset="0"/>
              </a:rPr>
              <a:t> </a:t>
            </a:r>
            <a:r>
              <a:rPr lang="en-US" dirty="0" err="1">
                <a:latin typeface="Arial" pitchFamily="34" charset="0"/>
                <a:cs typeface="Arial" pitchFamily="34" charset="0"/>
              </a:rPr>
              <a:t>Gangadhar</a:t>
            </a:r>
            <a:r>
              <a:rPr lang="en-US" dirty="0">
                <a:latin typeface="Arial" pitchFamily="34" charset="0"/>
                <a:cs typeface="Arial" pitchFamily="34" charset="0"/>
              </a:rPr>
              <a:t> </a:t>
            </a:r>
            <a:r>
              <a:rPr lang="en-US" dirty="0" err="1">
                <a:latin typeface="Arial" pitchFamily="34" charset="0"/>
                <a:cs typeface="Arial" pitchFamily="34" charset="0"/>
              </a:rPr>
              <a:t>Mahavidyalaya</a:t>
            </a:r>
            <a:endParaRPr lang="en-US" dirty="0">
              <a:latin typeface="Arial" pitchFamily="34" charset="0"/>
              <a:cs typeface="Arial" pitchFamily="34" charset="0"/>
            </a:endParaRPr>
          </a:p>
          <a:p>
            <a:pPr algn="ctr"/>
            <a:endParaRPr lang="en-US" dirty="0">
              <a:latin typeface="Arial Black" pitchFamily="34" charset="0"/>
              <a:cs typeface="Times New Roman" pitchFamily="18" charset="0"/>
            </a:endParaRPr>
          </a:p>
        </p:txBody>
      </p:sp>
      <p:sp>
        <p:nvSpPr>
          <p:cNvPr id="20482" name="AutoShape 2" descr="Best Mustard Oil Brand for Healthy Cooking _Sonali O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Best Mustard Oil Brand for Healthy Cooking _Sonali O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TextBox 23"/>
          <p:cNvSpPr txBox="1"/>
          <p:nvPr/>
        </p:nvSpPr>
        <p:spPr>
          <a:xfrm>
            <a:off x="0" y="457200"/>
            <a:ext cx="9144000" cy="523220"/>
          </a:xfrm>
          <a:prstGeom prst="rect">
            <a:avLst/>
          </a:prstGeom>
          <a:blipFill>
            <a:blip r:embed="rId4"/>
            <a:tile tx="0" ty="0" sx="100000" sy="100000" flip="none" algn="tl"/>
          </a:blipFill>
        </p:spPr>
        <p:txBody>
          <a:bodyPr wrap="square" rtlCol="0">
            <a:spAutoFit/>
            <a:scene3d>
              <a:camera prst="obliqueTopRight"/>
              <a:lightRig rig="threePt" dir="t"/>
            </a:scene3d>
          </a:bodyPr>
          <a:lstStyle/>
          <a:p>
            <a:pPr algn="ctr"/>
            <a:r>
              <a:rPr lang="en-US" sz="2400" b="1" dirty="0">
                <a:ln>
                  <a:solidFill>
                    <a:srgbClr val="002060"/>
                  </a:solidFill>
                </a:ln>
                <a:solidFill>
                  <a:srgbClr val="00B0F0"/>
                </a:solidFill>
                <a:latin typeface="Algerian" pitchFamily="82" charset="0"/>
              </a:rPr>
              <a:t>   </a:t>
            </a:r>
            <a:r>
              <a:rPr lang="en-US" sz="2800" b="1" dirty="0">
                <a:ln>
                  <a:solidFill>
                    <a:srgbClr val="002060"/>
                  </a:solidFill>
                </a:ln>
                <a:solidFill>
                  <a:srgbClr val="00B0F0"/>
                </a:solidFill>
                <a:latin typeface="Algerian" pitchFamily="82" charset="0"/>
              </a:rPr>
              <a:t>DEVELOPMENT  OF  MUSTARD  OIL  FACTORY</a:t>
            </a:r>
            <a:endParaRPr lang="en-US" sz="2000" b="1" dirty="0">
              <a:ln>
                <a:solidFill>
                  <a:srgbClr val="002060"/>
                </a:solidFill>
              </a:ln>
              <a:solidFill>
                <a:srgbClr val="00B0F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Mustard Oil Cake in Patna, सरसो की खाली, पटना, Bihar | Mustard Oil Cake,  sarso ki khali Price in Patna"/>
          <p:cNvPicPr>
            <a:picLocks noChangeAspect="1" noChangeArrowheads="1"/>
          </p:cNvPicPr>
          <p:nvPr/>
        </p:nvPicPr>
        <p:blipFill>
          <a:blip r:embed="rId3"/>
          <a:srcRect/>
          <a:stretch>
            <a:fillRect/>
          </a:stretch>
        </p:blipFill>
        <p:spPr bwMode="auto">
          <a:xfrm>
            <a:off x="1143000" y="2209800"/>
            <a:ext cx="2743200" cy="2381096"/>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914400" y="609600"/>
            <a:ext cx="2590800" cy="609600"/>
          </a:xfrm>
          <a:prstGeom prst="rect">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KHALI</a:t>
            </a:r>
          </a:p>
        </p:txBody>
      </p:sp>
      <p:sp>
        <p:nvSpPr>
          <p:cNvPr id="5" name="TextBox 4"/>
          <p:cNvSpPr txBox="1"/>
          <p:nvPr/>
        </p:nvSpPr>
        <p:spPr>
          <a:xfrm>
            <a:off x="838200" y="5334000"/>
            <a:ext cx="7696200" cy="1015663"/>
          </a:xfrm>
          <a:prstGeom prst="rect">
            <a:avLst/>
          </a:prstGeom>
          <a:noFill/>
        </p:spPr>
        <p:txBody>
          <a:bodyPr wrap="square" rtlCol="0">
            <a:spAutoFit/>
          </a:bodyPr>
          <a:lstStyle/>
          <a:p>
            <a:pPr algn="just"/>
            <a:r>
              <a:rPr lang="en-US" sz="2000" b="1" dirty="0"/>
              <a:t>The mustard cake powder also known as </a:t>
            </a:r>
            <a:r>
              <a:rPr lang="en-US" sz="2000" b="1" dirty="0" err="1"/>
              <a:t>sarso</a:t>
            </a:r>
            <a:r>
              <a:rPr lang="en-US" sz="2000" b="1" dirty="0"/>
              <a:t> </a:t>
            </a:r>
            <a:r>
              <a:rPr lang="en-US" sz="2000" b="1" dirty="0" err="1"/>
              <a:t>khali</a:t>
            </a:r>
            <a:r>
              <a:rPr lang="en-US" sz="2000" b="1" dirty="0"/>
              <a:t> is traditionally used in India as a natural plant food for blooming flowers and vegetable plants.</a:t>
            </a:r>
          </a:p>
        </p:txBody>
      </p:sp>
      <p:pic>
        <p:nvPicPr>
          <p:cNvPr id="1028" name="Picture 4" descr="Mustard Oil Cake Powder Natural Safe Ecofriendly Fertilizer For Plant  Growth And Healthy Roots, sarso ki khali, Mustard seed cake fertilizer,  Mustard De Oiled Cake, सरसो की खाली, सरसों का केक -"/>
          <p:cNvPicPr>
            <a:picLocks noChangeAspect="1" noChangeArrowheads="1"/>
          </p:cNvPicPr>
          <p:nvPr/>
        </p:nvPicPr>
        <p:blipFill>
          <a:blip r:embed="rId4"/>
          <a:srcRect/>
          <a:stretch>
            <a:fillRect/>
          </a:stretch>
        </p:blipFill>
        <p:spPr bwMode="auto">
          <a:xfrm>
            <a:off x="5638800" y="1066800"/>
            <a:ext cx="2068286" cy="1905000"/>
          </a:xfrm>
          <a:prstGeom prst="rect">
            <a:avLst/>
          </a:prstGeom>
          <a:ln>
            <a:noFill/>
          </a:ln>
          <a:effectLst>
            <a:outerShdw blurRad="292100" dist="139700" dir="2700000" algn="tl" rotWithShape="0">
              <a:srgbClr val="333333">
                <a:alpha val="65000"/>
              </a:srgbClr>
            </a:outerShdw>
          </a:effectLst>
        </p:spPr>
      </p:pic>
      <p:pic>
        <p:nvPicPr>
          <p:cNvPr id="1030" name="Picture 6" descr="What Is Mustard Cake Powder Fertilizer &amp; How to use it? | The House Of Terra"/>
          <p:cNvPicPr>
            <a:picLocks noChangeAspect="1" noChangeArrowheads="1"/>
          </p:cNvPicPr>
          <p:nvPr/>
        </p:nvPicPr>
        <p:blipFill>
          <a:blip r:embed="rId5"/>
          <a:srcRect/>
          <a:stretch>
            <a:fillRect/>
          </a:stretch>
        </p:blipFill>
        <p:spPr bwMode="auto">
          <a:xfrm>
            <a:off x="5638800" y="3200399"/>
            <a:ext cx="2133600" cy="1689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https://5.imimg.com/data5/BW/RJ/MY-7574279/gas-chromatograph-gc-with-fid-tcd-1000x1000.jpg"/>
          <p:cNvPicPr>
            <a:picLocks noChangeAspect="1" noChangeArrowheads="1"/>
          </p:cNvPicPr>
          <p:nvPr/>
        </p:nvPicPr>
        <p:blipFill>
          <a:blip r:embed="rId3"/>
          <a:srcRect/>
          <a:stretch>
            <a:fillRect/>
          </a:stretch>
        </p:blipFill>
        <p:spPr bwMode="auto">
          <a:xfrm>
            <a:off x="5715000" y="1905000"/>
            <a:ext cx="2466975" cy="2667000"/>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609600" y="1905000"/>
            <a:ext cx="5105400" cy="1200329"/>
          </a:xfrm>
          <a:prstGeom prst="rect">
            <a:avLst/>
          </a:prstGeom>
          <a:noFill/>
        </p:spPr>
        <p:txBody>
          <a:bodyPr wrap="square" rtlCol="0">
            <a:spAutoFit/>
          </a:bodyPr>
          <a:lstStyle/>
          <a:p>
            <a:r>
              <a:rPr lang="en-US" sz="2400" b="1" dirty="0"/>
              <a:t>Oil </a:t>
            </a:r>
            <a:r>
              <a:rPr lang="en-US" sz="2400" b="1" dirty="0" err="1"/>
              <a:t>pressed,the</a:t>
            </a:r>
            <a:r>
              <a:rPr lang="en-US" sz="2400" b="1" dirty="0"/>
              <a:t> oil </a:t>
            </a:r>
            <a:r>
              <a:rPr lang="en-US" sz="2400" b="1" dirty="0" err="1"/>
              <a:t>deriavtized</a:t>
            </a:r>
            <a:r>
              <a:rPr lang="en-US" sz="2400" b="1" dirty="0"/>
              <a:t> into fatty acid methyl esters and then analyzed by gas chromatography</a:t>
            </a:r>
          </a:p>
        </p:txBody>
      </p:sp>
      <p:sp>
        <p:nvSpPr>
          <p:cNvPr id="5" name="TextBox 4"/>
          <p:cNvSpPr txBox="1"/>
          <p:nvPr/>
        </p:nvSpPr>
        <p:spPr>
          <a:xfrm>
            <a:off x="685800" y="1219200"/>
            <a:ext cx="4191000" cy="646331"/>
          </a:xfrm>
          <a:prstGeom prst="rect">
            <a:avLst/>
          </a:prstGeom>
          <a:noFill/>
        </p:spPr>
        <p:txBody>
          <a:bodyPr wrap="square" rtlCol="0">
            <a:spAutoFit/>
          </a:bodyPr>
          <a:lstStyle/>
          <a:p>
            <a:r>
              <a:rPr lang="en-US" sz="3600" b="1" dirty="0"/>
              <a:t>ERUCIC ACID TEST :</a:t>
            </a:r>
          </a:p>
        </p:txBody>
      </p:sp>
      <p:sp>
        <p:nvSpPr>
          <p:cNvPr id="6" name="Rectangle 5"/>
          <p:cNvSpPr/>
          <p:nvPr/>
        </p:nvSpPr>
        <p:spPr>
          <a:xfrm>
            <a:off x="838200" y="304800"/>
            <a:ext cx="2971800" cy="685800"/>
          </a:xfrm>
          <a:prstGeom prst="rect">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LAB TEST</a:t>
            </a:r>
          </a:p>
        </p:txBody>
      </p:sp>
      <p:sp>
        <p:nvSpPr>
          <p:cNvPr id="8" name="TextBox 7"/>
          <p:cNvSpPr txBox="1"/>
          <p:nvPr/>
        </p:nvSpPr>
        <p:spPr>
          <a:xfrm>
            <a:off x="533400" y="3733800"/>
            <a:ext cx="6934200" cy="923330"/>
          </a:xfrm>
          <a:prstGeom prst="rect">
            <a:avLst/>
          </a:prstGeom>
          <a:noFill/>
        </p:spPr>
        <p:txBody>
          <a:bodyPr wrap="square" rtlCol="0">
            <a:spAutoFit/>
          </a:bodyPr>
          <a:lstStyle/>
          <a:p>
            <a:r>
              <a:rPr lang="en-US" b="1" dirty="0"/>
              <a:t>POLYUNSATURATED FATTY ACID TEST</a:t>
            </a:r>
          </a:p>
          <a:p>
            <a:endParaRPr lang="en-US" b="1" dirty="0"/>
          </a:p>
          <a:p>
            <a:r>
              <a:rPr lang="en-US" b="1" dirty="0"/>
              <a:t> ANTIOXIDENT TEST</a:t>
            </a:r>
          </a:p>
        </p:txBody>
      </p:sp>
      <p:sp>
        <p:nvSpPr>
          <p:cNvPr id="9" name="5-Point Star 8"/>
          <p:cNvSpPr/>
          <p:nvPr/>
        </p:nvSpPr>
        <p:spPr>
          <a:xfrm>
            <a:off x="381000" y="1406236"/>
            <a:ext cx="304800" cy="346364"/>
          </a:xfrm>
          <a:prstGeom prst="star5">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04800" y="3733800"/>
            <a:ext cx="304800" cy="346364"/>
          </a:xfrm>
          <a:prstGeom prst="star5">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304800" y="4267200"/>
            <a:ext cx="304800" cy="346364"/>
          </a:xfrm>
          <a:prstGeom prst="star5">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38800" y="4953000"/>
            <a:ext cx="2743200" cy="369332"/>
          </a:xfrm>
          <a:prstGeom prst="rect">
            <a:avLst/>
          </a:prstGeom>
          <a:noFill/>
        </p:spPr>
        <p:txBody>
          <a:bodyPr wrap="square" rtlCol="0">
            <a:spAutoFit/>
          </a:bodyPr>
          <a:lstStyle/>
          <a:p>
            <a:r>
              <a:rPr lang="en-US" b="1" i="1" dirty="0"/>
              <a:t>GAS CHROMATOGRAPHY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pic>
        <p:nvPicPr>
          <p:cNvPr id="6146" name="Picture 2" descr="When and How to Invest in Stocks with Low Investment"/>
          <p:cNvPicPr>
            <a:picLocks noChangeAspect="1" noChangeArrowheads="1"/>
          </p:cNvPicPr>
          <p:nvPr/>
        </p:nvPicPr>
        <p:blipFill>
          <a:blip r:embed="rId3"/>
          <a:srcRect/>
          <a:stretch>
            <a:fillRect/>
          </a:stretch>
        </p:blipFill>
        <p:spPr bwMode="auto">
          <a:xfrm>
            <a:off x="2743200" y="2736038"/>
            <a:ext cx="6040997" cy="4121962"/>
          </a:xfrm>
          <a:prstGeom prst="rect">
            <a:avLst/>
          </a:prstGeom>
          <a:noFill/>
        </p:spPr>
      </p:pic>
      <p:sp>
        <p:nvSpPr>
          <p:cNvPr id="4" name="Rectangle 3"/>
          <p:cNvSpPr/>
          <p:nvPr/>
        </p:nvSpPr>
        <p:spPr>
          <a:xfrm>
            <a:off x="914400" y="2667000"/>
            <a:ext cx="4191000" cy="137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85800" y="457200"/>
            <a:ext cx="3429000" cy="6096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INVESTMENT</a:t>
            </a:r>
          </a:p>
        </p:txBody>
      </p:sp>
      <p:sp>
        <p:nvSpPr>
          <p:cNvPr id="3" name="TextBox 2"/>
          <p:cNvSpPr txBox="1"/>
          <p:nvPr/>
        </p:nvSpPr>
        <p:spPr>
          <a:xfrm>
            <a:off x="1219200" y="2743200"/>
            <a:ext cx="5181600" cy="1200329"/>
          </a:xfrm>
          <a:prstGeom prst="rect">
            <a:avLst/>
          </a:prstGeom>
          <a:noFill/>
        </p:spPr>
        <p:txBody>
          <a:bodyPr wrap="square" rtlCol="0">
            <a:spAutoFit/>
          </a:bodyPr>
          <a:lstStyle/>
          <a:p>
            <a:pPr>
              <a:buFont typeface="Arial" pitchFamily="34" charset="0"/>
              <a:buChar char="•"/>
            </a:pPr>
            <a:r>
              <a:rPr lang="en-US" sz="2400" b="1" dirty="0">
                <a:solidFill>
                  <a:schemeClr val="bg1"/>
                </a:solidFill>
                <a:latin typeface="Times New Roman" pitchFamily="18" charset="0"/>
                <a:cs typeface="Times New Roman" pitchFamily="18" charset="0"/>
              </a:rPr>
              <a:t>   MANUAL</a:t>
            </a:r>
          </a:p>
          <a:p>
            <a:pPr>
              <a:buFont typeface="Arial" pitchFamily="34" charset="0"/>
              <a:buChar char="•"/>
            </a:pPr>
            <a:r>
              <a:rPr lang="en-US" sz="2400" b="1" dirty="0">
                <a:solidFill>
                  <a:schemeClr val="bg1"/>
                </a:solidFill>
                <a:latin typeface="Times New Roman" pitchFamily="18" charset="0"/>
                <a:cs typeface="Times New Roman" pitchFamily="18" charset="0"/>
              </a:rPr>
              <a:t>   SEMI AUTOMATIC</a:t>
            </a:r>
          </a:p>
          <a:p>
            <a:pPr>
              <a:buFont typeface="Arial" pitchFamily="34" charset="0"/>
              <a:buChar char="•"/>
            </a:pPr>
            <a:r>
              <a:rPr lang="en-US" sz="2400" b="1" dirty="0">
                <a:solidFill>
                  <a:schemeClr val="bg1"/>
                </a:solidFill>
                <a:latin typeface="Times New Roman" pitchFamily="18" charset="0"/>
                <a:cs typeface="Times New Roman" pitchFamily="18" charset="0"/>
              </a:rPr>
              <a:t>   FULLY AUTOMATIC</a:t>
            </a:r>
          </a:p>
        </p:txBody>
      </p:sp>
      <p:sp>
        <p:nvSpPr>
          <p:cNvPr id="5" name="Rectangle 4"/>
          <p:cNvSpPr/>
          <p:nvPr/>
        </p:nvSpPr>
        <p:spPr>
          <a:xfrm>
            <a:off x="914400" y="1524000"/>
            <a:ext cx="38862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CAPITAL INVESNT</a:t>
            </a:r>
          </a:p>
          <a:p>
            <a:pPr algn="ctr"/>
            <a:r>
              <a:rPr lang="en-US" sz="3200" b="1" dirty="0"/>
              <a:t>6 TO 10 LAKS</a:t>
            </a:r>
          </a:p>
        </p:txBody>
      </p:sp>
      <p:sp>
        <p:nvSpPr>
          <p:cNvPr id="7" name="Rectangle 6"/>
          <p:cNvSpPr/>
          <p:nvPr/>
        </p:nvSpPr>
        <p:spPr>
          <a:xfrm>
            <a:off x="5105400" y="3200400"/>
            <a:ext cx="1676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0" y="5334000"/>
            <a:ext cx="2209800" cy="369332"/>
          </a:xfrm>
          <a:prstGeom prst="rect">
            <a:avLst/>
          </a:prstGeom>
          <a:noFill/>
        </p:spPr>
        <p:txBody>
          <a:bodyPr wrap="square" rtlCol="0">
            <a:spAutoFit/>
          </a:bodyPr>
          <a:lstStyle/>
          <a:p>
            <a:r>
              <a:rPr lang="en-US" b="1" dirty="0"/>
              <a:t>INVESTMENT STEPS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838200" y="533400"/>
            <a:ext cx="4343400" cy="6858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PRODUCTION COST</a:t>
            </a:r>
          </a:p>
        </p:txBody>
      </p:sp>
      <p:sp>
        <p:nvSpPr>
          <p:cNvPr id="3" name="TextBox 2"/>
          <p:cNvSpPr txBox="1"/>
          <p:nvPr/>
        </p:nvSpPr>
        <p:spPr>
          <a:xfrm>
            <a:off x="1219200" y="1905000"/>
            <a:ext cx="7162800" cy="646331"/>
          </a:xfrm>
          <a:prstGeom prst="rect">
            <a:avLst/>
          </a:prstGeom>
          <a:noFill/>
        </p:spPr>
        <p:txBody>
          <a:bodyPr wrap="square" rtlCol="0">
            <a:spAutoFit/>
          </a:bodyPr>
          <a:lstStyle/>
          <a:p>
            <a:r>
              <a:rPr lang="en-US" sz="3600" b="1" dirty="0"/>
              <a:t>3KG MUSTARD SEDDS = 1 LTR OIL</a:t>
            </a:r>
          </a:p>
        </p:txBody>
      </p:sp>
      <p:sp>
        <p:nvSpPr>
          <p:cNvPr id="4" name="TextBox 3"/>
          <p:cNvSpPr txBox="1"/>
          <p:nvPr/>
        </p:nvSpPr>
        <p:spPr>
          <a:xfrm>
            <a:off x="2133600" y="2590800"/>
            <a:ext cx="2057400" cy="369332"/>
          </a:xfrm>
          <a:prstGeom prst="rect">
            <a:avLst/>
          </a:prstGeom>
          <a:noFill/>
        </p:spPr>
        <p:txBody>
          <a:bodyPr wrap="square" rtlCol="0">
            <a:spAutoFit/>
          </a:bodyPr>
          <a:lstStyle/>
          <a:p>
            <a:r>
              <a:rPr lang="en-US" b="1" dirty="0"/>
              <a:t>(MAXIMUM  150)</a:t>
            </a:r>
          </a:p>
        </p:txBody>
      </p:sp>
      <p:sp>
        <p:nvSpPr>
          <p:cNvPr id="5" name="TextBox 4"/>
          <p:cNvSpPr txBox="1"/>
          <p:nvPr/>
        </p:nvSpPr>
        <p:spPr>
          <a:xfrm>
            <a:off x="5867400" y="2590800"/>
            <a:ext cx="2057400" cy="369332"/>
          </a:xfrm>
          <a:prstGeom prst="rect">
            <a:avLst/>
          </a:prstGeom>
          <a:noFill/>
        </p:spPr>
        <p:txBody>
          <a:bodyPr wrap="square" rtlCol="0">
            <a:spAutoFit/>
          </a:bodyPr>
          <a:lstStyle/>
          <a:p>
            <a:r>
              <a:rPr lang="en-US" b="1" dirty="0"/>
              <a:t>(SALE  156)</a:t>
            </a:r>
          </a:p>
        </p:txBody>
      </p:sp>
      <p:sp>
        <p:nvSpPr>
          <p:cNvPr id="6" name="5-Point Star 5"/>
          <p:cNvSpPr/>
          <p:nvPr/>
        </p:nvSpPr>
        <p:spPr>
          <a:xfrm>
            <a:off x="838200" y="2057400"/>
            <a:ext cx="304800" cy="30480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838200" y="3962400"/>
            <a:ext cx="304800" cy="30480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47800" y="3886200"/>
            <a:ext cx="7086600" cy="1077218"/>
          </a:xfrm>
          <a:prstGeom prst="rect">
            <a:avLst/>
          </a:prstGeom>
          <a:noFill/>
        </p:spPr>
        <p:txBody>
          <a:bodyPr wrap="square" rtlCol="0">
            <a:spAutoFit/>
          </a:bodyPr>
          <a:lstStyle/>
          <a:p>
            <a:r>
              <a:rPr lang="en-US" sz="3200" b="1" dirty="0"/>
              <a:t>MUSTARD OIL CAKE(KHALI) 2KG = MINIMUM 30</a:t>
            </a:r>
          </a:p>
        </p:txBody>
      </p:sp>
      <p:sp>
        <p:nvSpPr>
          <p:cNvPr id="10" name="TextBox 9"/>
          <p:cNvSpPr txBox="1"/>
          <p:nvPr/>
        </p:nvSpPr>
        <p:spPr>
          <a:xfrm>
            <a:off x="3581400" y="5029200"/>
            <a:ext cx="2133600" cy="707886"/>
          </a:xfrm>
          <a:prstGeom prst="rect">
            <a:avLst/>
          </a:prstGeom>
          <a:noFill/>
        </p:spPr>
        <p:txBody>
          <a:bodyPr wrap="square" rtlCol="0">
            <a:spAutoFit/>
          </a:bodyPr>
          <a:lstStyle/>
          <a:p>
            <a:r>
              <a:rPr lang="en-US" sz="4000" b="1" dirty="0"/>
              <a:t>60+6=66</a:t>
            </a:r>
          </a:p>
        </p:txBody>
      </p:sp>
      <p:pic>
        <p:nvPicPr>
          <p:cNvPr id="9218" name="Picture 2" descr="Fortune Premium Kachi Ghani Pure Mustard Oil, 1Litre PET Bottle :  Amazon.in: Grocery &amp; Gourmet Foods"/>
          <p:cNvPicPr>
            <a:picLocks noChangeAspect="1" noChangeArrowheads="1"/>
          </p:cNvPicPr>
          <p:nvPr/>
        </p:nvPicPr>
        <p:blipFill>
          <a:blip r:embed="rId3"/>
          <a:srcRect l="28070" r="31579"/>
          <a:stretch>
            <a:fillRect/>
          </a:stretch>
        </p:blipFill>
        <p:spPr bwMode="auto">
          <a:xfrm>
            <a:off x="7696200" y="1447800"/>
            <a:ext cx="8382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Mustard Oil Cake in Patna, सरसो की खाली, पटना, Bihar | Mustard Oil Cake,  sarso ki khali Price in Patna"/>
          <p:cNvPicPr>
            <a:picLocks noChangeAspect="1" noChangeArrowheads="1"/>
          </p:cNvPicPr>
          <p:nvPr/>
        </p:nvPicPr>
        <p:blipFill>
          <a:blip r:embed="rId4"/>
          <a:srcRect/>
          <a:stretch>
            <a:fillRect/>
          </a:stretch>
        </p:blipFill>
        <p:spPr bwMode="auto">
          <a:xfrm>
            <a:off x="7162800" y="4724400"/>
            <a:ext cx="1447800" cy="1256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914400" y="457200"/>
            <a:ext cx="2362200" cy="6096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PROFIT</a:t>
            </a:r>
          </a:p>
        </p:txBody>
      </p:sp>
      <p:sp>
        <p:nvSpPr>
          <p:cNvPr id="3" name="Rectangle 2"/>
          <p:cNvSpPr/>
          <p:nvPr/>
        </p:nvSpPr>
        <p:spPr>
          <a:xfrm>
            <a:off x="914400" y="1828800"/>
            <a:ext cx="3505200" cy="609600"/>
          </a:xfrm>
          <a:prstGeom prst="rect">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RETURN- 25 TO 30%</a:t>
            </a:r>
            <a:r>
              <a:rPr lang="en-US" sz="2800" dirty="0"/>
              <a:t> </a:t>
            </a:r>
          </a:p>
        </p:txBody>
      </p:sp>
      <p:cxnSp>
        <p:nvCxnSpPr>
          <p:cNvPr id="5" name="Elbow Connector 4"/>
          <p:cNvCxnSpPr>
            <a:stCxn id="3" idx="3"/>
            <a:endCxn id="6" idx="1"/>
          </p:cNvCxnSpPr>
          <p:nvPr/>
        </p:nvCxnSpPr>
        <p:spPr>
          <a:xfrm>
            <a:off x="4419600" y="2133600"/>
            <a:ext cx="1295400" cy="1223665"/>
          </a:xfrm>
          <a:prstGeom prst="bentConnector3">
            <a:avLst>
              <a:gd name="adj1" fmla="val 50000"/>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5715000" y="2895600"/>
            <a:ext cx="3124200" cy="923330"/>
          </a:xfrm>
          <a:prstGeom prst="rect">
            <a:avLst/>
          </a:prstGeom>
          <a:noFill/>
        </p:spPr>
        <p:txBody>
          <a:bodyPr wrap="square" rtlCol="0">
            <a:spAutoFit/>
          </a:bodyPr>
          <a:lstStyle/>
          <a:p>
            <a:r>
              <a:rPr lang="en-US" b="1" dirty="0"/>
              <a:t>DEPENDING ON PRODUCTION </a:t>
            </a:r>
          </a:p>
          <a:p>
            <a:r>
              <a:rPr lang="en-US" b="1" dirty="0"/>
              <a:t>                     &amp;</a:t>
            </a:r>
          </a:p>
          <a:p>
            <a:r>
              <a:rPr lang="en-US" b="1" dirty="0"/>
              <a:t>        BUSINESS MODEL</a:t>
            </a:r>
          </a:p>
        </p:txBody>
      </p:sp>
      <p:pic>
        <p:nvPicPr>
          <p:cNvPr id="2050" name="Picture 2" descr="Huge Profit Stock Illustrations – 1,519 Huge Profit Stock Illustrations,  Vectors &amp; Clipart - Dreamstime"/>
          <p:cNvPicPr>
            <a:picLocks noChangeAspect="1" noChangeArrowheads="1"/>
          </p:cNvPicPr>
          <p:nvPr/>
        </p:nvPicPr>
        <p:blipFill>
          <a:blip r:embed="rId3"/>
          <a:srcRect/>
          <a:stretch>
            <a:fillRect/>
          </a:stretch>
        </p:blipFill>
        <p:spPr bwMode="auto">
          <a:xfrm>
            <a:off x="1295400" y="2971800"/>
            <a:ext cx="3545192" cy="3124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tile tx="0" ty="0" sx="100000" sy="100000" flip="none" algn="tl"/>
        </a:blipFill>
        <a:effectLst/>
      </p:bgPr>
    </p:bg>
    <p:spTree>
      <p:nvGrpSpPr>
        <p:cNvPr id="1" name=""/>
        <p:cNvGrpSpPr/>
        <p:nvPr/>
      </p:nvGrpSpPr>
      <p:grpSpPr>
        <a:xfrm>
          <a:off x="0" y="0"/>
          <a:ext cx="0" cy="0"/>
          <a:chOff x="0" y="0"/>
          <a:chExt cx="0" cy="0"/>
        </a:xfrm>
      </p:grpSpPr>
      <p:pic>
        <p:nvPicPr>
          <p:cNvPr id="10" name="Picture 4" descr="Manpower clipart 20 free Cliparts | Download images on Clipground 2023"/>
          <p:cNvPicPr>
            <a:picLocks noChangeAspect="1" noChangeArrowheads="1"/>
          </p:cNvPicPr>
          <p:nvPr/>
        </p:nvPicPr>
        <p:blipFill>
          <a:blip r:embed="rId3"/>
          <a:srcRect/>
          <a:stretch>
            <a:fillRect/>
          </a:stretch>
        </p:blipFill>
        <p:spPr bwMode="auto">
          <a:xfrm>
            <a:off x="6248400" y="3886200"/>
            <a:ext cx="2438400" cy="1983233"/>
          </a:xfrm>
          <a:prstGeom prst="rect">
            <a:avLst/>
          </a:prstGeom>
          <a:noFill/>
        </p:spPr>
      </p:pic>
      <p:pic>
        <p:nvPicPr>
          <p:cNvPr id="4100" name="Picture 4" descr="Manpower clipart 20 free Cliparts | Download images on Clipground 2023"/>
          <p:cNvPicPr>
            <a:picLocks noChangeAspect="1" noChangeArrowheads="1"/>
          </p:cNvPicPr>
          <p:nvPr/>
        </p:nvPicPr>
        <p:blipFill>
          <a:blip r:embed="rId3"/>
          <a:srcRect/>
          <a:stretch>
            <a:fillRect/>
          </a:stretch>
        </p:blipFill>
        <p:spPr bwMode="auto">
          <a:xfrm>
            <a:off x="304800" y="3809999"/>
            <a:ext cx="2438400" cy="1983233"/>
          </a:xfrm>
          <a:prstGeom prst="rect">
            <a:avLst/>
          </a:prstGeom>
          <a:noFill/>
        </p:spPr>
      </p:pic>
      <p:sp>
        <p:nvSpPr>
          <p:cNvPr id="2" name="Rectangle 1"/>
          <p:cNvSpPr/>
          <p:nvPr/>
        </p:nvSpPr>
        <p:spPr>
          <a:xfrm>
            <a:off x="3352800" y="990600"/>
            <a:ext cx="1752600" cy="6096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AREA</a:t>
            </a:r>
          </a:p>
        </p:txBody>
      </p:sp>
      <p:sp>
        <p:nvSpPr>
          <p:cNvPr id="3" name="Rectangle 2"/>
          <p:cNvSpPr/>
          <p:nvPr/>
        </p:nvSpPr>
        <p:spPr>
          <a:xfrm>
            <a:off x="2743200" y="3886200"/>
            <a:ext cx="3505200" cy="5334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MAN POWER</a:t>
            </a:r>
          </a:p>
        </p:txBody>
      </p:sp>
      <p:sp>
        <p:nvSpPr>
          <p:cNvPr id="4" name="TextBox 3"/>
          <p:cNvSpPr txBox="1"/>
          <p:nvPr/>
        </p:nvSpPr>
        <p:spPr>
          <a:xfrm>
            <a:off x="3200400" y="1828800"/>
            <a:ext cx="2362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1440 SQ FT </a:t>
            </a:r>
          </a:p>
        </p:txBody>
      </p:sp>
      <p:sp>
        <p:nvSpPr>
          <p:cNvPr id="6" name="TextBox 5"/>
          <p:cNvSpPr txBox="1"/>
          <p:nvPr/>
        </p:nvSpPr>
        <p:spPr>
          <a:xfrm>
            <a:off x="3276600" y="4648200"/>
            <a:ext cx="28194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2-3 LABOURS</a:t>
            </a:r>
          </a:p>
        </p:txBody>
      </p:sp>
      <p:pic>
        <p:nvPicPr>
          <p:cNvPr id="4098" name="Picture 2" descr="Premium Vector | Set of pen, pencil, paintbrush and ruler"/>
          <p:cNvPicPr>
            <a:picLocks noChangeAspect="1" noChangeArrowheads="1"/>
          </p:cNvPicPr>
          <p:nvPr/>
        </p:nvPicPr>
        <p:blipFill>
          <a:blip r:embed="rId4" cstate="print"/>
          <a:srcRect/>
          <a:stretch>
            <a:fillRect/>
          </a:stretch>
        </p:blipFill>
        <p:spPr bwMode="auto">
          <a:xfrm>
            <a:off x="6096000" y="762000"/>
            <a:ext cx="2133600" cy="2054578"/>
          </a:xfrm>
          <a:prstGeom prst="rect">
            <a:avLst/>
          </a:prstGeom>
          <a:noFill/>
        </p:spPr>
      </p:pic>
      <p:pic>
        <p:nvPicPr>
          <p:cNvPr id="8" name="Picture 2" descr="Premium Vector | Set of pen, pencil, paintbrush and ruler"/>
          <p:cNvPicPr>
            <a:picLocks noChangeAspect="1" noChangeArrowheads="1"/>
          </p:cNvPicPr>
          <p:nvPr/>
        </p:nvPicPr>
        <p:blipFill>
          <a:blip r:embed="rId4" cstate="print"/>
          <a:srcRect/>
          <a:stretch>
            <a:fillRect/>
          </a:stretch>
        </p:blipFill>
        <p:spPr bwMode="auto">
          <a:xfrm>
            <a:off x="454269" y="685800"/>
            <a:ext cx="2136531" cy="2057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3429000" cy="5334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LICENSE</a:t>
            </a:r>
          </a:p>
        </p:txBody>
      </p:sp>
      <p:sp>
        <p:nvSpPr>
          <p:cNvPr id="4" name="TextBox 3"/>
          <p:cNvSpPr txBox="1"/>
          <p:nvPr/>
        </p:nvSpPr>
        <p:spPr>
          <a:xfrm>
            <a:off x="609600" y="1600200"/>
            <a:ext cx="8077200" cy="3970318"/>
          </a:xfrm>
          <a:prstGeom prst="rect">
            <a:avLst/>
          </a:prstGeom>
          <a:noFill/>
        </p:spPr>
        <p:txBody>
          <a:bodyPr wrap="square" rtlCol="0">
            <a:spAutoFit/>
          </a:bodyPr>
          <a:lstStyle/>
          <a:p>
            <a:pPr>
              <a:buFont typeface="Arial" pitchFamily="34" charset="0"/>
              <a:buChar char="•"/>
            </a:pPr>
            <a:r>
              <a:rPr lang="en-US" sz="2800" b="1" dirty="0">
                <a:latin typeface="Times New Roman" pitchFamily="18" charset="0"/>
                <a:cs typeface="Times New Roman" pitchFamily="18" charset="0"/>
              </a:rPr>
              <a:t>   REGISTRATION OF BUSINESS  </a:t>
            </a:r>
          </a:p>
          <a:p>
            <a:r>
              <a:rPr lang="en-US" sz="2800" b="1" dirty="0">
                <a:latin typeface="Times New Roman" pitchFamily="18" charset="0"/>
                <a:cs typeface="Times New Roman" pitchFamily="18" charset="0"/>
              </a:rPr>
              <a:t>    LICENSE</a:t>
            </a:r>
          </a:p>
          <a:p>
            <a:pPr>
              <a:buFont typeface="Arial" pitchFamily="34" charset="0"/>
              <a:buChar char="•"/>
            </a:pPr>
            <a:r>
              <a:rPr lang="en-US" sz="2800" b="1" dirty="0">
                <a:latin typeface="Times New Roman" pitchFamily="18" charset="0"/>
                <a:cs typeface="Times New Roman" pitchFamily="18" charset="0"/>
              </a:rPr>
              <a:t>   NOC FROM STATE POLUTION</a:t>
            </a:r>
          </a:p>
          <a:p>
            <a:r>
              <a:rPr lang="en-US" sz="2800" b="1" dirty="0">
                <a:latin typeface="Times New Roman" pitchFamily="18" charset="0"/>
                <a:cs typeface="Times New Roman" pitchFamily="18" charset="0"/>
              </a:rPr>
              <a:t>    CONTROL BOARD</a:t>
            </a:r>
          </a:p>
          <a:p>
            <a:pPr>
              <a:buFont typeface="Arial" pitchFamily="34" charset="0"/>
              <a:buChar char="•"/>
            </a:pPr>
            <a:r>
              <a:rPr lang="en-US" sz="2800" b="1" dirty="0">
                <a:latin typeface="Times New Roman" pitchFamily="18" charset="0"/>
                <a:cs typeface="Times New Roman" pitchFamily="18" charset="0"/>
              </a:rPr>
              <a:t>   GST</a:t>
            </a:r>
          </a:p>
          <a:p>
            <a:pPr>
              <a:buFont typeface="Arial" pitchFamily="34" charset="0"/>
              <a:buChar char="•"/>
            </a:pPr>
            <a:r>
              <a:rPr lang="en-US" sz="2800" b="1" dirty="0">
                <a:latin typeface="Times New Roman" pitchFamily="18" charset="0"/>
                <a:cs typeface="Times New Roman" pitchFamily="18" charset="0"/>
              </a:rPr>
              <a:t>   FSSAI</a:t>
            </a:r>
          </a:p>
          <a:p>
            <a:pPr>
              <a:buFont typeface="Arial" pitchFamily="34" charset="0"/>
              <a:buChar char="•"/>
            </a:pPr>
            <a:r>
              <a:rPr lang="en-US" sz="2800" b="1" dirty="0">
                <a:latin typeface="Times New Roman" pitchFamily="18" charset="0"/>
                <a:cs typeface="Times New Roman" pitchFamily="18" charset="0"/>
              </a:rPr>
              <a:t>   TRADE LICENSE    </a:t>
            </a:r>
          </a:p>
          <a:p>
            <a:pPr>
              <a:buFont typeface="Arial" pitchFamily="34" charset="0"/>
              <a:buChar char="•"/>
            </a:pPr>
            <a:r>
              <a:rPr lang="en-US" sz="2800" b="1" dirty="0">
                <a:latin typeface="Times New Roman" pitchFamily="18" charset="0"/>
                <a:cs typeface="Times New Roman" pitchFamily="18" charset="0"/>
              </a:rPr>
              <a:t>   REGISTRATING FOR </a:t>
            </a:r>
          </a:p>
          <a:p>
            <a:r>
              <a:rPr lang="en-US" sz="2800" b="1" dirty="0">
                <a:latin typeface="Times New Roman" pitchFamily="18" charset="0"/>
                <a:cs typeface="Times New Roman" pitchFamily="18" charset="0"/>
              </a:rPr>
              <a:t>    A TRADEMARK</a:t>
            </a:r>
          </a:p>
        </p:txBody>
      </p:sp>
      <p:pic>
        <p:nvPicPr>
          <p:cNvPr id="5" name="Picture 4" descr="licensed-rubber-stamp-vector-12429253.jpg"/>
          <p:cNvPicPr>
            <a:picLocks noChangeAspect="1"/>
          </p:cNvPicPr>
          <p:nvPr/>
        </p:nvPicPr>
        <p:blipFill>
          <a:blip r:embed="rId2" cstate="print"/>
          <a:srcRect l="2477" r="921" b="14983"/>
          <a:stretch>
            <a:fillRect/>
          </a:stretch>
        </p:blipFill>
        <p:spPr>
          <a:xfrm>
            <a:off x="5638800" y="3200400"/>
            <a:ext cx="2409568" cy="228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4267200" cy="6096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Bahnschrift" pitchFamily="34" charset="0"/>
                <a:cs typeface="Times New Roman" pitchFamily="18" charset="0"/>
              </a:rPr>
              <a:t>TARGET CUSTOMER</a:t>
            </a:r>
          </a:p>
        </p:txBody>
      </p:sp>
      <p:sp>
        <p:nvSpPr>
          <p:cNvPr id="3" name="TextBox 2"/>
          <p:cNvSpPr txBox="1"/>
          <p:nvPr/>
        </p:nvSpPr>
        <p:spPr>
          <a:xfrm>
            <a:off x="838200" y="1524000"/>
            <a:ext cx="4495800" cy="4031873"/>
          </a:xfrm>
          <a:prstGeom prst="rect">
            <a:avLst/>
          </a:prstGeom>
          <a:noFill/>
        </p:spPr>
        <p:txBody>
          <a:bodyPr wrap="square" rtlCol="0">
            <a:spAutoFit/>
          </a:bodyPr>
          <a:lstStyle/>
          <a:p>
            <a:pPr>
              <a:buFont typeface="Arial" pitchFamily="34" charset="0"/>
              <a:buChar char="•"/>
            </a:pPr>
            <a:r>
              <a:rPr lang="en-US" sz="3200" b="1" dirty="0"/>
              <a:t>   WHOLESALERS</a:t>
            </a:r>
          </a:p>
          <a:p>
            <a:pPr>
              <a:buFont typeface="Arial" pitchFamily="34" charset="0"/>
              <a:buChar char="•"/>
            </a:pPr>
            <a:r>
              <a:rPr lang="en-US" sz="3200" b="1" dirty="0"/>
              <a:t>   DISTRIBUTORS</a:t>
            </a:r>
          </a:p>
          <a:p>
            <a:pPr>
              <a:buFont typeface="Arial" pitchFamily="34" charset="0"/>
              <a:buChar char="•"/>
            </a:pPr>
            <a:r>
              <a:rPr lang="en-US" sz="3200" b="1" dirty="0"/>
              <a:t>   RETAILERS</a:t>
            </a:r>
          </a:p>
          <a:p>
            <a:pPr>
              <a:buFont typeface="Arial" pitchFamily="34" charset="0"/>
              <a:buChar char="•"/>
            </a:pPr>
            <a:r>
              <a:rPr lang="en-US" sz="3200" b="1" dirty="0"/>
              <a:t>   STORES</a:t>
            </a:r>
          </a:p>
          <a:p>
            <a:pPr>
              <a:buFont typeface="Arial" pitchFamily="34" charset="0"/>
              <a:buChar char="•"/>
            </a:pPr>
            <a:r>
              <a:rPr lang="en-US" sz="3200" b="1" dirty="0"/>
              <a:t>   ONLINE PLATFROM</a:t>
            </a:r>
          </a:p>
          <a:p>
            <a:pPr>
              <a:buFont typeface="Arial" pitchFamily="34" charset="0"/>
              <a:buChar char="•"/>
            </a:pPr>
            <a:r>
              <a:rPr lang="en-US" sz="3200" b="1" dirty="0"/>
              <a:t>   CAFES</a:t>
            </a:r>
          </a:p>
          <a:p>
            <a:pPr>
              <a:buFont typeface="Arial" pitchFamily="34" charset="0"/>
              <a:buChar char="•"/>
            </a:pPr>
            <a:r>
              <a:rPr lang="en-US" sz="3200" b="1" dirty="0"/>
              <a:t>   RESTURENT</a:t>
            </a:r>
          </a:p>
          <a:p>
            <a:pPr>
              <a:buFont typeface="Arial" pitchFamily="34" charset="0"/>
              <a:buChar char="•"/>
            </a:pPr>
            <a:endParaRPr lang="en-US" sz="3200" b="1" dirty="0"/>
          </a:p>
        </p:txBody>
      </p:sp>
      <p:pic>
        <p:nvPicPr>
          <p:cNvPr id="6146" name="Picture 2" descr="Target market png images | PNGWing"/>
          <p:cNvPicPr>
            <a:picLocks noChangeAspect="1" noChangeArrowheads="1"/>
          </p:cNvPicPr>
          <p:nvPr/>
        </p:nvPicPr>
        <p:blipFill>
          <a:blip r:embed="rId3"/>
          <a:srcRect/>
          <a:stretch>
            <a:fillRect/>
          </a:stretch>
        </p:blipFill>
        <p:spPr bwMode="auto">
          <a:xfrm>
            <a:off x="5181600" y="914400"/>
            <a:ext cx="2895197" cy="3048000"/>
          </a:xfrm>
          <a:prstGeom prst="rect">
            <a:avLst/>
          </a:prstGeom>
          <a:ln>
            <a:noFill/>
          </a:ln>
          <a:effectLst>
            <a:softEdge rad="112500"/>
          </a:effectLst>
        </p:spPr>
      </p:pic>
      <p:pic>
        <p:nvPicPr>
          <p:cNvPr id="5122" name="Picture 2" descr="Clash of the titans: How e-commerce battle is shaping up in India"/>
          <p:cNvPicPr>
            <a:picLocks noChangeAspect="1" noChangeArrowheads="1"/>
          </p:cNvPicPr>
          <p:nvPr/>
        </p:nvPicPr>
        <p:blipFill>
          <a:blip r:embed="rId4">
            <a:lum contrast="-9000"/>
          </a:blip>
          <a:srcRect r="17740"/>
          <a:stretch>
            <a:fillRect/>
          </a:stretch>
        </p:blipFill>
        <p:spPr bwMode="auto">
          <a:xfrm>
            <a:off x="5334000" y="3886200"/>
            <a:ext cx="2514600" cy="18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descr="download (13).jpeg"/>
          <p:cNvPicPr>
            <a:picLocks noChangeAspect="1"/>
          </p:cNvPicPr>
          <p:nvPr/>
        </p:nvPicPr>
        <p:blipFill>
          <a:blip r:embed="rId3"/>
          <a:stretch>
            <a:fillRect/>
          </a:stretch>
        </p:blipFill>
        <p:spPr>
          <a:xfrm>
            <a:off x="5435205" y="2667000"/>
            <a:ext cx="3137342"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685800" y="304800"/>
            <a:ext cx="5029200" cy="6096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MARKETING STRATEGIES</a:t>
            </a:r>
          </a:p>
        </p:txBody>
      </p:sp>
      <p:sp>
        <p:nvSpPr>
          <p:cNvPr id="4" name="TextBox 3"/>
          <p:cNvSpPr txBox="1"/>
          <p:nvPr/>
        </p:nvSpPr>
        <p:spPr>
          <a:xfrm>
            <a:off x="381000" y="1295400"/>
            <a:ext cx="6096000" cy="3693319"/>
          </a:xfrm>
          <a:prstGeom prst="rect">
            <a:avLst/>
          </a:prstGeom>
          <a:noFill/>
        </p:spPr>
        <p:txBody>
          <a:bodyPr wrap="square" rtlCol="0">
            <a:spAutoFit/>
          </a:bodyPr>
          <a:lstStyle/>
          <a:p>
            <a:pPr>
              <a:lnSpc>
                <a:spcPct val="150000"/>
              </a:lnSpc>
              <a:buFont typeface="Arial" pitchFamily="34" charset="0"/>
              <a:buChar char="•"/>
            </a:pPr>
            <a:r>
              <a:rPr lang="en-US" sz="2800" b="1" dirty="0"/>
              <a:t>   </a:t>
            </a:r>
            <a:r>
              <a:rPr lang="en-US" sz="2400" b="1" dirty="0">
                <a:latin typeface="Times New Roman" pitchFamily="18" charset="0"/>
                <a:cs typeface="Times New Roman" pitchFamily="18" charset="0"/>
              </a:rPr>
              <a:t>FIRSTLY, PERSONAL SELLING</a:t>
            </a:r>
          </a:p>
          <a:p>
            <a:pPr>
              <a:lnSpc>
                <a:spcPct val="150000"/>
              </a:lnSpc>
              <a:buFont typeface="Arial" pitchFamily="34" charset="0"/>
              <a:buChar char="•"/>
            </a:pPr>
            <a:r>
              <a:rPr lang="en-US" sz="2400" b="1" dirty="0">
                <a:latin typeface="Times New Roman" pitchFamily="18" charset="0"/>
                <a:cs typeface="Times New Roman" pitchFamily="18" charset="0"/>
              </a:rPr>
              <a:t>   SECONDARY, ADVERTISING</a:t>
            </a:r>
          </a:p>
          <a:p>
            <a:pPr>
              <a:lnSpc>
                <a:spcPct val="150000"/>
              </a:lnSpc>
              <a:buFont typeface="Arial" pitchFamily="34" charset="0"/>
              <a:buChar char="•"/>
            </a:pPr>
            <a:r>
              <a:rPr lang="en-US" sz="2400" b="1" dirty="0">
                <a:latin typeface="Times New Roman" pitchFamily="18" charset="0"/>
                <a:cs typeface="Times New Roman" pitchFamily="18" charset="0"/>
              </a:rPr>
              <a:t>   THIRDLY, SALES PROMOTION</a:t>
            </a:r>
          </a:p>
          <a:p>
            <a:pPr>
              <a:lnSpc>
                <a:spcPct val="200000"/>
              </a:lnSpc>
              <a:buFont typeface="Arial" pitchFamily="34" charset="0"/>
              <a:buChar char="•"/>
            </a:pPr>
            <a:r>
              <a:rPr lang="en-US" sz="2400" b="1" dirty="0">
                <a:latin typeface="Times New Roman" pitchFamily="18" charset="0"/>
                <a:cs typeface="Times New Roman" pitchFamily="18" charset="0"/>
              </a:rPr>
              <a:t>   FOURTH, DIRECT       </a:t>
            </a:r>
          </a:p>
          <a:p>
            <a:pPr>
              <a:lnSpc>
                <a:spcPct val="150000"/>
              </a:lnSpc>
            </a:pPr>
            <a:r>
              <a:rPr lang="en-US" sz="2400" b="1" dirty="0">
                <a:latin typeface="Times New Roman" pitchFamily="18" charset="0"/>
                <a:cs typeface="Times New Roman" pitchFamily="18" charset="0"/>
              </a:rPr>
              <a:t>    MARKETING</a:t>
            </a:r>
          </a:p>
          <a:p>
            <a:pPr>
              <a:lnSpc>
                <a:spcPct val="150000"/>
              </a:lnSpc>
              <a:buFont typeface="Arial" pitchFamily="34" charset="0"/>
              <a:buChar char="•"/>
            </a:pPr>
            <a:r>
              <a:rPr lang="en-US" sz="2400" b="1" dirty="0">
                <a:latin typeface="Times New Roman" pitchFamily="18" charset="0"/>
                <a:cs typeface="Times New Roman" pitchFamily="18" charset="0"/>
              </a:rPr>
              <a:t>   LASTLY, PUBLICITY</a:t>
            </a:r>
          </a:p>
        </p:txBody>
      </p:sp>
      <p:sp>
        <p:nvSpPr>
          <p:cNvPr id="5122" name="AutoShape 2" descr="Marketing Plan Vector Art, Icons, and Graphics for Free Downl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Marketing Plan Vector Art, Icons, and Graphics for Free Downl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2362200"/>
            <a:ext cx="1676400" cy="369332"/>
          </a:xfrm>
          <a:prstGeom prst="rect">
            <a:avLst/>
          </a:prstGeom>
          <a:noFill/>
        </p:spPr>
        <p:txBody>
          <a:bodyPr wrap="square" rtlCol="0">
            <a:spAutoFit/>
          </a:bodyPr>
          <a:lstStyle/>
          <a:p>
            <a:r>
              <a:rPr lang="en-US" dirty="0"/>
              <a:t>PLANT LAYOUT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A9DA-7859-42A2-A291-9A11F3BB337C}"/>
              </a:ext>
            </a:extLst>
          </p:cNvPr>
          <p:cNvSpPr>
            <a:spLocks noGrp="1"/>
          </p:cNvSpPr>
          <p:nvPr>
            <p:ph type="title"/>
          </p:nvPr>
        </p:nvSpPr>
        <p:spPr>
          <a:xfrm>
            <a:off x="457200" y="274638"/>
            <a:ext cx="8229600" cy="258762"/>
          </a:xfrm>
        </p:spPr>
        <p:txBody>
          <a:bodyPr/>
          <a:lstStyle/>
          <a:p>
            <a:endParaRPr lang="en-US" dirty="0"/>
          </a:p>
        </p:txBody>
      </p:sp>
      <p:pic>
        <p:nvPicPr>
          <p:cNvPr id="4" name="Content Placeholder 3">
            <a:extLst>
              <a:ext uri="{FF2B5EF4-FFF2-40B4-BE49-F238E27FC236}">
                <a16:creationId xmlns:a16="http://schemas.microsoft.com/office/drawing/2014/main" id="{D755CA3E-8988-4E7A-9C5E-093A7C457BDC}"/>
              </a:ext>
            </a:extLst>
          </p:cNvPr>
          <p:cNvPicPr>
            <a:picLocks noGrp="1" noChangeAspect="1"/>
          </p:cNvPicPr>
          <p:nvPr>
            <p:ph idx="1"/>
          </p:nvPr>
        </p:nvPicPr>
        <p:blipFill>
          <a:blip r:embed="rId2"/>
          <a:stretch>
            <a:fillRect/>
          </a:stretch>
        </p:blipFill>
        <p:spPr>
          <a:xfrm>
            <a:off x="1905001" y="715022"/>
            <a:ext cx="4584110" cy="5411141"/>
          </a:xfrm>
          <a:prstGeom prst="rect">
            <a:avLst/>
          </a:prstGeom>
        </p:spPr>
      </p:pic>
    </p:spTree>
    <p:extLst>
      <p:ext uri="{BB962C8B-B14F-4D97-AF65-F5344CB8AC3E}">
        <p14:creationId xmlns:p14="http://schemas.microsoft.com/office/powerpoint/2010/main" val="6765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tile tx="0" ty="0" sx="100000" sy="100000" flip="none" algn="tl"/>
        </a:blipFill>
        <a:effectLst/>
      </p:bgPr>
    </p:bg>
    <p:spTree>
      <p:nvGrpSpPr>
        <p:cNvPr id="1" name=""/>
        <p:cNvGrpSpPr/>
        <p:nvPr/>
      </p:nvGrpSpPr>
      <p:grpSpPr>
        <a:xfrm>
          <a:off x="0" y="0"/>
          <a:ext cx="0" cy="0"/>
          <a:chOff x="0" y="0"/>
          <a:chExt cx="0" cy="0"/>
        </a:xfrm>
      </p:grpSpPr>
      <p:pic>
        <p:nvPicPr>
          <p:cNvPr id="35842" name="Picture 2" descr="THANK YOU stock image. Image of business, grateful, congratulations -  78003905"/>
          <p:cNvPicPr>
            <a:picLocks noChangeAspect="1" noChangeArrowheads="1"/>
          </p:cNvPicPr>
          <p:nvPr/>
        </p:nvPicPr>
        <p:blipFill>
          <a:blip r:embed="rId3"/>
          <a:srcRect/>
          <a:stretch>
            <a:fillRect/>
          </a:stretch>
        </p:blipFill>
        <p:spPr bwMode="auto">
          <a:xfrm>
            <a:off x="-1" y="0"/>
            <a:ext cx="9144001"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1026" name="AutoShape 2" descr="Tips on Buy Mustard Oil Expeller Machine at Low Price | High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Tips on Buy Mustard Oil Expeller Machine at Low Price | High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Tips on Buy Mustard Oil Expeller Machine at Low Price | High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Tips on Buy Mustard Oil Expeller Machine at Low Price | High Qu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Map of Mustard Producing States in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Map of Mustard Producing States in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Map of Mustard Producing States in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Map of Mustard Producing States in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Map of Mustard Producing States in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Screenshot (8).png"/>
          <p:cNvPicPr>
            <a:picLocks noChangeAspect="1"/>
          </p:cNvPicPr>
          <p:nvPr/>
        </p:nvPicPr>
        <p:blipFill>
          <a:blip r:embed="rId4"/>
          <a:srcRect l="10833" t="15333" r="39111" b="14000"/>
          <a:stretch>
            <a:fillRect/>
          </a:stretch>
        </p:blipFill>
        <p:spPr>
          <a:xfrm>
            <a:off x="2819400" y="4267200"/>
            <a:ext cx="3142964" cy="2362200"/>
          </a:xfrm>
          <a:prstGeom prst="rect">
            <a:avLst/>
          </a:prstGeom>
          <a:ln w="88900" cap="sq" cmpd="thickThin">
            <a:solidFill>
              <a:srgbClr val="000000"/>
            </a:solidFill>
            <a:prstDash val="solid"/>
            <a:miter lim="800000"/>
          </a:ln>
          <a:effectLst>
            <a:innerShdw blurRad="76200">
              <a:srgbClr val="000000"/>
            </a:innerShdw>
          </a:effectLst>
        </p:spPr>
      </p:pic>
      <p:sp>
        <p:nvSpPr>
          <p:cNvPr id="17" name="Rectangle 16"/>
          <p:cNvSpPr/>
          <p:nvPr/>
        </p:nvSpPr>
        <p:spPr>
          <a:xfrm>
            <a:off x="609600" y="2971800"/>
            <a:ext cx="7848600" cy="1077218"/>
          </a:xfrm>
          <a:prstGeom prst="rect">
            <a:avLst/>
          </a:prstGeom>
        </p:spPr>
        <p:txBody>
          <a:bodyPr wrap="square">
            <a:spAutoFit/>
          </a:bodyPr>
          <a:lstStyle/>
          <a:p>
            <a:r>
              <a:rPr lang="en-US" sz="2800" b="1" dirty="0">
                <a:solidFill>
                  <a:srgbClr val="0070C0"/>
                </a:solidFill>
              </a:rPr>
              <a:t>Top Mustard Producing States in India</a:t>
            </a:r>
            <a:endParaRPr lang="en-US" sz="2800" dirty="0">
              <a:solidFill>
                <a:srgbClr val="0070C0"/>
              </a:solidFill>
            </a:endParaRPr>
          </a:p>
          <a:p>
            <a:r>
              <a:rPr lang="en-US" b="1" dirty="0"/>
              <a:t>Rajasthan, Haryana, Madhya Pradesh, Uttar Pradesh, West Bengal, Gujarat, Jharkhand, Assam</a:t>
            </a:r>
          </a:p>
        </p:txBody>
      </p:sp>
      <p:sp>
        <p:nvSpPr>
          <p:cNvPr id="13" name="Rectangle 12"/>
          <p:cNvSpPr/>
          <p:nvPr/>
        </p:nvSpPr>
        <p:spPr>
          <a:xfrm>
            <a:off x="533400" y="1143000"/>
            <a:ext cx="7924800" cy="1200329"/>
          </a:xfrm>
          <a:prstGeom prst="rect">
            <a:avLst/>
          </a:prstGeom>
        </p:spPr>
        <p:txBody>
          <a:bodyPr wrap="square">
            <a:spAutoFit/>
          </a:bodyPr>
          <a:lstStyle/>
          <a:p>
            <a:pPr algn="just"/>
            <a:r>
              <a:rPr lang="en-US" b="1" dirty="0"/>
              <a:t>Mustard oil, which is produced from the seeds of the mustard plant, is a common ingredient in Indian cuisine. Known for its strong flavor, pungent aroma, and high smoke point, it's often used for sautéing and stir-frying vegetables in many parts of the world</a:t>
            </a:r>
          </a:p>
        </p:txBody>
      </p:sp>
      <p:sp>
        <p:nvSpPr>
          <p:cNvPr id="15" name="TextBox 14"/>
          <p:cNvSpPr txBox="1"/>
          <p:nvPr/>
        </p:nvSpPr>
        <p:spPr>
          <a:xfrm>
            <a:off x="609600" y="609600"/>
            <a:ext cx="2286000" cy="461665"/>
          </a:xfrm>
          <a:prstGeom prst="rect">
            <a:avLst/>
          </a:prstGeom>
          <a:noFill/>
        </p:spPr>
        <p:txBody>
          <a:bodyPr wrap="square" rtlCol="0">
            <a:spAutoFit/>
          </a:bodyPr>
          <a:lstStyle/>
          <a:p>
            <a:r>
              <a:rPr lang="en-US" sz="2400" b="1" dirty="0">
                <a:solidFill>
                  <a:srgbClr val="0070C0"/>
                </a:solidFill>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0" y="304800"/>
            <a:ext cx="9144000" cy="646331"/>
          </a:xfrm>
          <a:prstGeom prst="rect">
            <a:avLst/>
          </a:prstGeom>
          <a:solidFill>
            <a:schemeClr val="tx2">
              <a:lumMod val="60000"/>
              <a:lumOff val="40000"/>
            </a:scheme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hnschrift" pitchFamily="34" charset="0"/>
              </a:rPr>
              <a:t>      OIL  MANUFACTURING BUSINESS</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28600" y="1447800"/>
            <a:ext cx="44958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8" name="TextBox 7"/>
          <p:cNvSpPr txBox="1"/>
          <p:nvPr/>
        </p:nvSpPr>
        <p:spPr>
          <a:xfrm>
            <a:off x="0" y="1371600"/>
            <a:ext cx="5029200" cy="4247317"/>
          </a:xfrm>
          <a:prstGeom prst="rect">
            <a:avLst/>
          </a:prstGeom>
          <a:noFill/>
        </p:spPr>
        <p:txBody>
          <a:bodyPr wrap="square" rtlCol="0">
            <a:spAutoFit/>
          </a:bodyPr>
          <a:lstStyle/>
          <a:p>
            <a:pPr lvl="1">
              <a:buFont typeface="Arial" pitchFamily="34" charset="0"/>
              <a:buChar char="•"/>
            </a:pPr>
            <a:r>
              <a:rPr lang="en-US" sz="2800" b="1" dirty="0">
                <a:latin typeface="Sitka Text" pitchFamily="2" charset="0"/>
              </a:rPr>
              <a:t>    RAW MATERIALS</a:t>
            </a:r>
          </a:p>
          <a:p>
            <a:pPr lvl="1">
              <a:buFont typeface="Arial" pitchFamily="34" charset="0"/>
              <a:buChar char="•"/>
            </a:pPr>
            <a:r>
              <a:rPr lang="en-US" sz="2800" b="1" dirty="0">
                <a:latin typeface="Sitka Text" pitchFamily="2" charset="0"/>
              </a:rPr>
              <a:t>    MACHINERY</a:t>
            </a:r>
          </a:p>
          <a:p>
            <a:pPr lvl="1">
              <a:buFont typeface="Arial" pitchFamily="34" charset="0"/>
              <a:buChar char="•"/>
            </a:pPr>
            <a:r>
              <a:rPr lang="en-US" sz="2800" b="1" dirty="0">
                <a:latin typeface="Sitka Text" pitchFamily="2" charset="0"/>
              </a:rPr>
              <a:t>    INVESMENT</a:t>
            </a:r>
          </a:p>
          <a:p>
            <a:pPr lvl="1">
              <a:buFont typeface="Arial" pitchFamily="34" charset="0"/>
              <a:buChar char="•"/>
            </a:pPr>
            <a:r>
              <a:rPr lang="en-US" sz="2800" b="1" dirty="0">
                <a:latin typeface="Sitka Text" pitchFamily="2" charset="0"/>
              </a:rPr>
              <a:t>    CUSTOMERS</a:t>
            </a:r>
          </a:p>
          <a:p>
            <a:pPr lvl="1">
              <a:buFont typeface="Arial" pitchFamily="34" charset="0"/>
              <a:buChar char="•"/>
            </a:pPr>
            <a:r>
              <a:rPr lang="en-US" sz="2800" b="1" dirty="0">
                <a:latin typeface="Sitka Text" pitchFamily="2" charset="0"/>
              </a:rPr>
              <a:t>    AREA</a:t>
            </a:r>
          </a:p>
          <a:p>
            <a:pPr lvl="1">
              <a:buFont typeface="Arial" pitchFamily="34" charset="0"/>
              <a:buChar char="•"/>
            </a:pPr>
            <a:r>
              <a:rPr lang="en-US" sz="2800" b="1" dirty="0">
                <a:latin typeface="Sitka Text" pitchFamily="2" charset="0"/>
              </a:rPr>
              <a:t>    MANPOWER</a:t>
            </a:r>
          </a:p>
          <a:p>
            <a:pPr lvl="1">
              <a:buFont typeface="Arial" pitchFamily="34" charset="0"/>
              <a:buChar char="•"/>
            </a:pPr>
            <a:r>
              <a:rPr lang="en-US" sz="2800" b="1" dirty="0">
                <a:latin typeface="Sitka Text" pitchFamily="2" charset="0"/>
              </a:rPr>
              <a:t>    PROFIT</a:t>
            </a:r>
          </a:p>
          <a:p>
            <a:pPr lvl="1">
              <a:buFont typeface="Arial" pitchFamily="34" charset="0"/>
              <a:buChar char="•"/>
            </a:pPr>
            <a:r>
              <a:rPr lang="en-US" sz="2800" b="1" dirty="0">
                <a:latin typeface="Sitka Text" pitchFamily="2" charset="0"/>
              </a:rPr>
              <a:t>    LICENSE</a:t>
            </a:r>
          </a:p>
          <a:p>
            <a:pPr lvl="1">
              <a:buFont typeface="Arial" pitchFamily="34" charset="0"/>
              <a:buChar char="•"/>
            </a:pPr>
            <a:r>
              <a:rPr lang="en-US" sz="2800" b="1" dirty="0">
                <a:latin typeface="Sitka Text" pitchFamily="2" charset="0"/>
              </a:rPr>
              <a:t>    MARKET STRATEGY</a:t>
            </a:r>
          </a:p>
          <a:p>
            <a:pPr lvl="1">
              <a:buFont typeface="Arial" pitchFamily="34" charset="0"/>
              <a:buChar char="•"/>
            </a:pPr>
            <a:endParaRPr lang="en-US" b="1" dirty="0">
              <a:latin typeface="Sitka Text" pitchFamily="2" charset="0"/>
            </a:endParaRPr>
          </a:p>
        </p:txBody>
      </p:sp>
      <p:sp>
        <p:nvSpPr>
          <p:cNvPr id="16386" name="AutoShape 2" descr="Is FT-NIR spectroscopy the way forwards in edible oil tes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s FT-NIR spectroscopy the way forwards in edible oil tes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Best Mustard Oil Brands in India For Cooking - Mishry"/>
          <p:cNvPicPr>
            <a:picLocks noChangeAspect="1" noChangeArrowheads="1"/>
          </p:cNvPicPr>
          <p:nvPr/>
        </p:nvPicPr>
        <p:blipFill>
          <a:blip r:embed="rId3" cstate="print"/>
          <a:srcRect b="2703"/>
          <a:stretch>
            <a:fillRect/>
          </a:stretch>
        </p:blipFill>
        <p:spPr bwMode="auto">
          <a:xfrm>
            <a:off x="5105400" y="1295400"/>
            <a:ext cx="2971800" cy="2168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4" name="Picture 10" descr="Guidance for Establishing a Small Scale Mustard Oil Mill Plant"/>
          <p:cNvPicPr>
            <a:picLocks noChangeAspect="1" noChangeArrowheads="1"/>
          </p:cNvPicPr>
          <p:nvPr/>
        </p:nvPicPr>
        <p:blipFill>
          <a:blip r:embed="rId4"/>
          <a:srcRect/>
          <a:stretch>
            <a:fillRect/>
          </a:stretch>
        </p:blipFill>
        <p:spPr bwMode="auto">
          <a:xfrm>
            <a:off x="5257800" y="4038601"/>
            <a:ext cx="2819400" cy="1881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336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tile tx="0" ty="0" sx="100000" sy="100000" flip="none" algn="tl"/>
        </a:blipFill>
        <a:effectLst/>
      </p:bgPr>
    </p:bg>
    <p:spTree>
      <p:nvGrpSpPr>
        <p:cNvPr id="1" name=""/>
        <p:cNvGrpSpPr/>
        <p:nvPr/>
      </p:nvGrpSpPr>
      <p:grpSpPr>
        <a:xfrm>
          <a:off x="0" y="0"/>
          <a:ext cx="0" cy="0"/>
          <a:chOff x="0" y="0"/>
          <a:chExt cx="0" cy="0"/>
        </a:xfrm>
      </p:grpSpPr>
      <p:pic>
        <p:nvPicPr>
          <p:cNvPr id="16386" name="Picture 2" descr="10 Things You Should Know Before Starting a Business-The CEO Story"/>
          <p:cNvPicPr>
            <a:picLocks noChangeAspect="1" noChangeArrowheads="1"/>
          </p:cNvPicPr>
          <p:nvPr/>
        </p:nvPicPr>
        <p:blipFill>
          <a:blip r:embed="rId3">
            <a:lum contrast="10000"/>
          </a:blip>
          <a:srcRect b="14941"/>
          <a:stretch>
            <a:fillRect/>
          </a:stretch>
        </p:blipFill>
        <p:spPr bwMode="auto">
          <a:xfrm>
            <a:off x="4343400" y="2133600"/>
            <a:ext cx="3886200" cy="2809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53887" y="743195"/>
            <a:ext cx="6071604" cy="845127"/>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Bell MT" pitchFamily="18" charset="0"/>
                <a:cs typeface="Segoe UI Semibold" pitchFamily="34" charset="0"/>
              </a:rPr>
              <a:t>KNOW THE BUSINESS</a:t>
            </a:r>
          </a:p>
        </p:txBody>
      </p:sp>
      <p:sp>
        <p:nvSpPr>
          <p:cNvPr id="5" name="TextBox 4"/>
          <p:cNvSpPr txBox="1"/>
          <p:nvPr/>
        </p:nvSpPr>
        <p:spPr>
          <a:xfrm>
            <a:off x="609600" y="2133600"/>
            <a:ext cx="4346713" cy="2862322"/>
          </a:xfrm>
          <a:prstGeom prst="rect">
            <a:avLst/>
          </a:prstGeom>
          <a:noFill/>
        </p:spPr>
        <p:txBody>
          <a:bodyPr wrap="square" rtlCol="0">
            <a:spAutoFit/>
          </a:bodyPr>
          <a:lstStyle/>
          <a:p>
            <a:pPr>
              <a:buFont typeface="Arial" pitchFamily="34" charset="0"/>
              <a:buChar char="•"/>
            </a:pPr>
            <a:r>
              <a:rPr lang="en-US" sz="3600" b="1" dirty="0"/>
              <a:t>    </a:t>
            </a:r>
            <a:r>
              <a:rPr lang="en-US" sz="3600" b="1" i="1" dirty="0">
                <a:cs typeface="Times New Roman" pitchFamily="18" charset="0"/>
              </a:rPr>
              <a:t>DEMAND</a:t>
            </a:r>
          </a:p>
          <a:p>
            <a:pPr>
              <a:buFont typeface="Arial" pitchFamily="34" charset="0"/>
              <a:buChar char="•"/>
            </a:pPr>
            <a:r>
              <a:rPr lang="en-US" sz="3600" b="1" i="1" dirty="0">
                <a:cs typeface="Times New Roman" pitchFamily="18" charset="0"/>
              </a:rPr>
              <a:t>    SUPPLY</a:t>
            </a:r>
          </a:p>
          <a:p>
            <a:pPr>
              <a:buFont typeface="Arial" pitchFamily="34" charset="0"/>
              <a:buChar char="•"/>
            </a:pPr>
            <a:r>
              <a:rPr lang="en-US" sz="3600" b="1" i="1" dirty="0">
                <a:cs typeface="Times New Roman" pitchFamily="18" charset="0"/>
              </a:rPr>
              <a:t>    PRICE</a:t>
            </a:r>
          </a:p>
          <a:p>
            <a:pPr>
              <a:buFont typeface="Arial" pitchFamily="34" charset="0"/>
              <a:buChar char="•"/>
            </a:pPr>
            <a:r>
              <a:rPr lang="en-US" sz="3600" b="1" i="1" dirty="0">
                <a:cs typeface="Times New Roman" pitchFamily="18" charset="0"/>
              </a:rPr>
              <a:t>    QUANTITY</a:t>
            </a:r>
          </a:p>
          <a:p>
            <a:pPr>
              <a:buFont typeface="Arial" pitchFamily="34" charset="0"/>
              <a:buChar char="•"/>
            </a:pPr>
            <a:r>
              <a:rPr lang="en-US" sz="3600" b="1" i="1" dirty="0">
                <a:cs typeface="Times New Roman" pitchFamily="18" charset="0"/>
              </a:rPr>
              <a:t>    QUALITY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685800" y="609600"/>
            <a:ext cx="3733800" cy="7620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TYPES OF OILS</a:t>
            </a:r>
          </a:p>
        </p:txBody>
      </p:sp>
      <p:sp>
        <p:nvSpPr>
          <p:cNvPr id="5" name="TextBox 4"/>
          <p:cNvSpPr txBox="1"/>
          <p:nvPr/>
        </p:nvSpPr>
        <p:spPr>
          <a:xfrm>
            <a:off x="533400" y="2286000"/>
            <a:ext cx="4495800" cy="2554545"/>
          </a:xfrm>
          <a:prstGeom prst="rect">
            <a:avLst/>
          </a:prstGeom>
          <a:noFill/>
        </p:spPr>
        <p:txBody>
          <a:bodyPr wrap="square" rtlCol="0">
            <a:spAutoFit/>
          </a:bodyPr>
          <a:lstStyle/>
          <a:p>
            <a:pPr>
              <a:buFont typeface="Arial" pitchFamily="34" charset="0"/>
              <a:buChar char="•"/>
            </a:pPr>
            <a:r>
              <a:rPr lang="en-US" sz="3200" dirty="0">
                <a:cs typeface="Arial" pitchFamily="34" charset="0"/>
              </a:rPr>
              <a:t>    </a:t>
            </a:r>
            <a:r>
              <a:rPr lang="en-US" sz="3200" b="1" dirty="0">
                <a:cs typeface="Arial" pitchFamily="34" charset="0"/>
              </a:rPr>
              <a:t>MUSTARD OIL</a:t>
            </a:r>
          </a:p>
          <a:p>
            <a:pPr>
              <a:buFont typeface="Arial" pitchFamily="34" charset="0"/>
              <a:buChar char="•"/>
            </a:pPr>
            <a:r>
              <a:rPr lang="en-US" sz="3200" b="1" dirty="0">
                <a:cs typeface="Arial" pitchFamily="34" charset="0"/>
              </a:rPr>
              <a:t>    OLIVE OIL</a:t>
            </a:r>
          </a:p>
          <a:p>
            <a:pPr>
              <a:buFont typeface="Arial" pitchFamily="34" charset="0"/>
              <a:buChar char="•"/>
            </a:pPr>
            <a:r>
              <a:rPr lang="en-US" sz="3200" b="1" dirty="0">
                <a:cs typeface="Arial" pitchFamily="34" charset="0"/>
              </a:rPr>
              <a:t>    REFINED OIL</a:t>
            </a:r>
          </a:p>
          <a:p>
            <a:pPr>
              <a:buFont typeface="Arial" pitchFamily="34" charset="0"/>
              <a:buChar char="•"/>
            </a:pPr>
            <a:r>
              <a:rPr lang="en-US" sz="3200" b="1" dirty="0">
                <a:cs typeface="Arial" pitchFamily="34" charset="0"/>
              </a:rPr>
              <a:t>    SESAME OIL</a:t>
            </a:r>
          </a:p>
          <a:p>
            <a:pPr>
              <a:buFont typeface="Arial" pitchFamily="34" charset="0"/>
              <a:buChar char="•"/>
            </a:pPr>
            <a:r>
              <a:rPr lang="en-US" sz="3200" b="1" dirty="0">
                <a:cs typeface="Arial" pitchFamily="34" charset="0"/>
              </a:rPr>
              <a:t>    AND MANY MORE</a:t>
            </a:r>
          </a:p>
        </p:txBody>
      </p:sp>
      <p:pic>
        <p:nvPicPr>
          <p:cNvPr id="3" name="Picture 5">
            <a:extLst>
              <a:ext uri="{FF2B5EF4-FFF2-40B4-BE49-F238E27FC236}">
                <a16:creationId xmlns:a16="http://schemas.microsoft.com/office/drawing/2014/main" id="{77836A71-30BC-B369-1F7F-F51CCC522274}"/>
              </a:ext>
            </a:extLst>
          </p:cNvPr>
          <p:cNvPicPr>
            <a:picLocks noChangeAspect="1"/>
          </p:cNvPicPr>
          <p:nvPr/>
        </p:nvPicPr>
        <p:blipFill rotWithShape="1">
          <a:blip r:embed="rId3">
            <a:extLst>
              <a:ext uri="{28A0092B-C50C-407E-A947-70E740481C1C}">
                <a14:useLocalDpi xmlns:a14="http://schemas.microsoft.com/office/drawing/2010/main" val="0"/>
              </a:ext>
            </a:extLst>
          </a:blip>
          <a:srcRect t="18627"/>
          <a:stretch/>
        </p:blipFill>
        <p:spPr>
          <a:xfrm>
            <a:off x="5275378" y="7581103"/>
            <a:ext cx="2836950" cy="2251825"/>
          </a:xfrm>
          <a:prstGeom prst="rect">
            <a:avLst/>
          </a:prstGeom>
          <a:ln>
            <a:noFill/>
          </a:ln>
          <a:effectLst>
            <a:softEdge rad="112500"/>
          </a:effectLst>
        </p:spPr>
      </p:pic>
      <p:pic>
        <p:nvPicPr>
          <p:cNvPr id="15362" name="Picture 2" descr="Mustard Oil - Edible &amp; Natural (1L) | SOF India"/>
          <p:cNvPicPr>
            <a:picLocks noChangeAspect="1" noChangeArrowheads="1"/>
          </p:cNvPicPr>
          <p:nvPr/>
        </p:nvPicPr>
        <p:blipFill>
          <a:blip r:embed="rId4" cstate="print"/>
          <a:srcRect/>
          <a:stretch>
            <a:fillRect/>
          </a:stretch>
        </p:blipFill>
        <p:spPr bwMode="auto">
          <a:xfrm>
            <a:off x="4800600" y="2209800"/>
            <a:ext cx="3124200" cy="292044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57200"/>
            <a:ext cx="3962400" cy="6858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RAW MATERIALS</a:t>
            </a:r>
          </a:p>
        </p:txBody>
      </p:sp>
      <p:sp>
        <p:nvSpPr>
          <p:cNvPr id="5" name="TextBox 4"/>
          <p:cNvSpPr txBox="1"/>
          <p:nvPr/>
        </p:nvSpPr>
        <p:spPr>
          <a:xfrm>
            <a:off x="685800" y="1905000"/>
            <a:ext cx="5943600" cy="2062103"/>
          </a:xfrm>
          <a:prstGeom prst="rect">
            <a:avLst/>
          </a:prstGeom>
          <a:noFill/>
        </p:spPr>
        <p:txBody>
          <a:bodyPr wrap="square" rtlCol="0">
            <a:spAutoFit/>
          </a:bodyPr>
          <a:lstStyle/>
          <a:p>
            <a:pPr>
              <a:buFont typeface="Arial" pitchFamily="34" charset="0"/>
              <a:buChar char="•"/>
            </a:pP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MUSTARD SEEDS</a:t>
            </a:r>
          </a:p>
          <a:p>
            <a:pPr>
              <a:buFont typeface="Arial" pitchFamily="34" charset="0"/>
              <a:buChar char="•"/>
            </a:pPr>
            <a:endParaRPr lang="en-US" sz="3200" b="1" dirty="0">
              <a:latin typeface="Times New Roman" pitchFamily="18" charset="0"/>
              <a:cs typeface="Times New Roman" pitchFamily="18" charset="0"/>
            </a:endParaRPr>
          </a:p>
          <a:p>
            <a:pPr>
              <a:buFont typeface="Arial" pitchFamily="34" charset="0"/>
              <a:buChar char="•"/>
            </a:pPr>
            <a:r>
              <a:rPr lang="en-US" sz="3200" b="1" dirty="0">
                <a:latin typeface="Times New Roman" pitchFamily="18" charset="0"/>
                <a:cs typeface="Times New Roman" pitchFamily="18" charset="0"/>
              </a:rPr>
              <a:t>   PACKAGING</a:t>
            </a:r>
            <a:r>
              <a:rPr lang="en-US" sz="3200" b="1" dirty="0"/>
              <a:t>)</a:t>
            </a:r>
            <a:r>
              <a:rPr lang="en-US" sz="3200" b="1" dirty="0">
                <a:latin typeface="Times New Roman" pitchFamily="18" charset="0"/>
                <a:cs typeface="Times New Roman" pitchFamily="18" charset="0"/>
              </a:rPr>
              <a:t> MATERIALS</a:t>
            </a:r>
          </a:p>
          <a:p>
            <a:r>
              <a:rPr lang="en-US" sz="3200" b="1" dirty="0">
                <a:latin typeface="Times New Roman" pitchFamily="18" charset="0"/>
                <a:cs typeface="Times New Roman" pitchFamily="18" charset="0"/>
              </a:rPr>
              <a:t>      (BOTTLES/TIN/POUCH</a:t>
            </a:r>
            <a:endParaRPr lang="en-US" sz="3200" b="1" dirty="0"/>
          </a:p>
        </p:txBody>
      </p:sp>
      <p:pic>
        <p:nvPicPr>
          <p:cNvPr id="2" name="Picture 3">
            <a:extLst>
              <a:ext uri="{FF2B5EF4-FFF2-40B4-BE49-F238E27FC236}">
                <a16:creationId xmlns:a16="http://schemas.microsoft.com/office/drawing/2014/main" id="{0981B4B1-529D-AD7D-1BFB-72DA03280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571" y="4488118"/>
            <a:ext cx="1135570" cy="1873877"/>
          </a:xfrm>
          <a:prstGeom prst="rect">
            <a:avLst/>
          </a:prstGeom>
        </p:spPr>
      </p:pic>
      <p:pic>
        <p:nvPicPr>
          <p:cNvPr id="4" name="Picture 5">
            <a:extLst>
              <a:ext uri="{FF2B5EF4-FFF2-40B4-BE49-F238E27FC236}">
                <a16:creationId xmlns:a16="http://schemas.microsoft.com/office/drawing/2014/main" id="{95FF1A15-EBE0-FD93-286A-3F8F405C1A9B}"/>
              </a:ext>
            </a:extLst>
          </p:cNvPr>
          <p:cNvPicPr>
            <a:picLocks noChangeAspect="1"/>
          </p:cNvPicPr>
          <p:nvPr/>
        </p:nvPicPr>
        <p:blipFill rotWithShape="1">
          <a:blip r:embed="rId3">
            <a:extLst>
              <a:ext uri="{28A0092B-C50C-407E-A947-70E740481C1C}">
                <a14:useLocalDpi xmlns:a14="http://schemas.microsoft.com/office/drawing/2010/main" val="0"/>
              </a:ext>
            </a:extLst>
          </a:blip>
          <a:srcRect t="10653"/>
          <a:stretch/>
        </p:blipFill>
        <p:spPr>
          <a:xfrm>
            <a:off x="2181141" y="4488117"/>
            <a:ext cx="3578764" cy="1873877"/>
          </a:xfrm>
          <a:prstGeom prst="rect">
            <a:avLst/>
          </a:prstGeom>
        </p:spPr>
      </p:pic>
      <p:pic>
        <p:nvPicPr>
          <p:cNvPr id="6" name="Picture 6">
            <a:extLst>
              <a:ext uri="{FF2B5EF4-FFF2-40B4-BE49-F238E27FC236}">
                <a16:creationId xmlns:a16="http://schemas.microsoft.com/office/drawing/2014/main" id="{E0565465-FB3A-F020-80C7-CD4B6D4D2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419" y="4488116"/>
            <a:ext cx="2658879" cy="1873877"/>
          </a:xfrm>
          <a:prstGeom prst="rect">
            <a:avLst/>
          </a:prstGeom>
        </p:spPr>
      </p:pic>
      <p:pic>
        <p:nvPicPr>
          <p:cNvPr id="7" name="Picture 7">
            <a:extLst>
              <a:ext uri="{FF2B5EF4-FFF2-40B4-BE49-F238E27FC236}">
                <a16:creationId xmlns:a16="http://schemas.microsoft.com/office/drawing/2014/main" id="{5EF14A87-2534-B034-D586-59FE37C81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0974" y="1152842"/>
            <a:ext cx="2341726" cy="22761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57200" y="533400"/>
            <a:ext cx="3962400" cy="6096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MACHINERY</a:t>
            </a:r>
          </a:p>
        </p:txBody>
      </p:sp>
      <p:sp>
        <p:nvSpPr>
          <p:cNvPr id="3" name="TextBox 2"/>
          <p:cNvSpPr txBox="1"/>
          <p:nvPr/>
        </p:nvSpPr>
        <p:spPr>
          <a:xfrm>
            <a:off x="762000" y="1524000"/>
            <a:ext cx="5943600" cy="4616648"/>
          </a:xfrm>
          <a:prstGeom prst="rect">
            <a:avLst/>
          </a:prstGeom>
          <a:noFill/>
        </p:spPr>
        <p:txBody>
          <a:bodyPr wrap="square" rtlCol="0">
            <a:spAutoFit/>
          </a:bodyPr>
          <a:lstStyle/>
          <a:p>
            <a:pPr>
              <a:lnSpc>
                <a:spcPct val="150000"/>
              </a:lnSpc>
              <a:buFont typeface="Arial" pitchFamily="34" charset="0"/>
              <a:buChar char="•"/>
            </a:pPr>
            <a:r>
              <a:rPr lang="en-US" sz="2800" b="1" dirty="0"/>
              <a:t>   SCREW EXPELLER</a:t>
            </a:r>
          </a:p>
          <a:p>
            <a:pPr>
              <a:lnSpc>
                <a:spcPct val="150000"/>
              </a:lnSpc>
              <a:buFont typeface="Arial" pitchFamily="34" charset="0"/>
              <a:buChar char="•"/>
            </a:pPr>
            <a:r>
              <a:rPr lang="en-US" sz="2800" b="1" dirty="0"/>
              <a:t>  COLD PRESSING</a:t>
            </a:r>
          </a:p>
          <a:p>
            <a:pPr>
              <a:lnSpc>
                <a:spcPct val="150000"/>
              </a:lnSpc>
              <a:buFont typeface="Arial" pitchFamily="34" charset="0"/>
              <a:buChar char="•"/>
            </a:pPr>
            <a:r>
              <a:rPr lang="en-US" sz="2800" b="1" dirty="0"/>
              <a:t>   FILTRATION  TANK</a:t>
            </a:r>
          </a:p>
          <a:p>
            <a:pPr>
              <a:lnSpc>
                <a:spcPct val="150000"/>
              </a:lnSpc>
              <a:buFont typeface="Arial" pitchFamily="34" charset="0"/>
              <a:buChar char="•"/>
            </a:pPr>
            <a:r>
              <a:rPr lang="en-US" sz="2800" b="1" dirty="0"/>
              <a:t>   STORAGE TANK FOR OIL</a:t>
            </a:r>
          </a:p>
          <a:p>
            <a:pPr>
              <a:lnSpc>
                <a:spcPct val="150000"/>
              </a:lnSpc>
              <a:buFont typeface="Arial" pitchFamily="34" charset="0"/>
              <a:buChar char="•"/>
            </a:pPr>
            <a:r>
              <a:rPr lang="en-US" sz="2800" b="1" dirty="0"/>
              <a:t>   WEIGHING (ELECTRONIC)</a:t>
            </a:r>
          </a:p>
          <a:p>
            <a:pPr>
              <a:lnSpc>
                <a:spcPct val="150000"/>
              </a:lnSpc>
              <a:buFont typeface="Arial" pitchFamily="34" charset="0"/>
              <a:buChar char="•"/>
            </a:pPr>
            <a:r>
              <a:rPr lang="en-US" sz="2800" b="1" dirty="0"/>
              <a:t>   SEALING MACHINE</a:t>
            </a:r>
          </a:p>
          <a:p>
            <a:pPr>
              <a:lnSpc>
                <a:spcPct val="150000"/>
              </a:lnSpc>
              <a:buFont typeface="Arial" pitchFamily="34" charset="0"/>
              <a:buChar char="•"/>
            </a:pPr>
            <a:r>
              <a:rPr lang="en-US" sz="2800" b="1" dirty="0"/>
              <a:t>   STAMPING MACHINE </a:t>
            </a:r>
          </a:p>
        </p:txBody>
      </p:sp>
      <p:pic>
        <p:nvPicPr>
          <p:cNvPr id="4" name="Picture 4">
            <a:extLst>
              <a:ext uri="{FF2B5EF4-FFF2-40B4-BE49-F238E27FC236}">
                <a16:creationId xmlns:a16="http://schemas.microsoft.com/office/drawing/2014/main" id="{249231E3-A18C-5AA3-F270-FF7ECBFCA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743200"/>
            <a:ext cx="2956002" cy="26581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400800" y="5715000"/>
            <a:ext cx="1524000" cy="400110"/>
          </a:xfrm>
          <a:prstGeom prst="rect">
            <a:avLst/>
          </a:prstGeom>
          <a:noFill/>
        </p:spPr>
        <p:txBody>
          <a:bodyPr wrap="square" rtlCol="0">
            <a:spAutoFit/>
          </a:bodyPr>
          <a:lstStyle/>
          <a:p>
            <a:r>
              <a:rPr lang="en-US" sz="2000" b="1" dirty="0"/>
              <a:t>AUTOMATIC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304800" y="1295400"/>
            <a:ext cx="1981200" cy="762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SEEDS ARE COLLECTED </a:t>
            </a:r>
          </a:p>
        </p:txBody>
      </p:sp>
      <p:sp>
        <p:nvSpPr>
          <p:cNvPr id="3" name="Rectangle 2"/>
          <p:cNvSpPr/>
          <p:nvPr/>
        </p:nvSpPr>
        <p:spPr>
          <a:xfrm>
            <a:off x="533400" y="304800"/>
            <a:ext cx="2743200" cy="533400"/>
          </a:xfrm>
          <a:prstGeom prst="rect">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PROCESS</a:t>
            </a:r>
          </a:p>
        </p:txBody>
      </p:sp>
      <p:sp>
        <p:nvSpPr>
          <p:cNvPr id="4" name="Rounded Rectangle 3"/>
          <p:cNvSpPr/>
          <p:nvPr/>
        </p:nvSpPr>
        <p:spPr>
          <a:xfrm>
            <a:off x="3048000" y="1371600"/>
            <a:ext cx="1752600" cy="762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SEEDS ARE CLEANED </a:t>
            </a:r>
          </a:p>
        </p:txBody>
      </p:sp>
      <p:sp>
        <p:nvSpPr>
          <p:cNvPr id="5" name="Rounded Rectangle 4"/>
          <p:cNvSpPr/>
          <p:nvPr/>
        </p:nvSpPr>
        <p:spPr>
          <a:xfrm>
            <a:off x="1600200" y="2514600"/>
            <a:ext cx="1981200" cy="762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COLD PRESSING</a:t>
            </a:r>
          </a:p>
        </p:txBody>
      </p:sp>
      <p:sp>
        <p:nvSpPr>
          <p:cNvPr id="6" name="Rounded Rectangle 5"/>
          <p:cNvSpPr/>
          <p:nvPr/>
        </p:nvSpPr>
        <p:spPr>
          <a:xfrm>
            <a:off x="228600" y="3733800"/>
            <a:ext cx="2362200" cy="762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OIL COLLECTING TANK </a:t>
            </a:r>
          </a:p>
        </p:txBody>
      </p:sp>
      <p:sp>
        <p:nvSpPr>
          <p:cNvPr id="7" name="Rounded Rectangle 6"/>
          <p:cNvSpPr/>
          <p:nvPr/>
        </p:nvSpPr>
        <p:spPr>
          <a:xfrm>
            <a:off x="3276600" y="3733800"/>
            <a:ext cx="1981200" cy="762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OIL FILTERED </a:t>
            </a:r>
          </a:p>
        </p:txBody>
      </p:sp>
      <p:sp>
        <p:nvSpPr>
          <p:cNvPr id="8" name="Rounded Rectangle 7"/>
          <p:cNvSpPr/>
          <p:nvPr/>
        </p:nvSpPr>
        <p:spPr>
          <a:xfrm>
            <a:off x="1600200" y="4876800"/>
            <a:ext cx="1981200" cy="762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PACKAGING</a:t>
            </a:r>
          </a:p>
        </p:txBody>
      </p:sp>
      <p:sp>
        <p:nvSpPr>
          <p:cNvPr id="9" name="Bent Arrow 8"/>
          <p:cNvSpPr/>
          <p:nvPr/>
        </p:nvSpPr>
        <p:spPr>
          <a:xfrm rot="10800000">
            <a:off x="3657600" y="2209800"/>
            <a:ext cx="533400" cy="685800"/>
          </a:xfrm>
          <a:prstGeom prst="bentArrow">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6200000" flipH="1">
            <a:off x="838200" y="2895600"/>
            <a:ext cx="533400" cy="685800"/>
          </a:xfrm>
          <a:prstGeom prst="bentArrow">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ight Arrow 13"/>
          <p:cNvSpPr/>
          <p:nvPr/>
        </p:nvSpPr>
        <p:spPr>
          <a:xfrm>
            <a:off x="2362200" y="1600200"/>
            <a:ext cx="609600" cy="228600"/>
          </a:xfrm>
          <a:prstGeom prst="rightArrow">
            <a:avLst/>
          </a:prstGeom>
          <a:solidFill>
            <a:srgbClr val="FF010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590800" y="4038600"/>
            <a:ext cx="609600" cy="228600"/>
          </a:xfrm>
          <a:prstGeom prst="rightArrow">
            <a:avLst/>
          </a:prstGeom>
          <a:solidFill>
            <a:srgbClr val="FF010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 Arrow 15"/>
          <p:cNvSpPr/>
          <p:nvPr/>
        </p:nvSpPr>
        <p:spPr>
          <a:xfrm rot="10800000">
            <a:off x="3657600" y="4572000"/>
            <a:ext cx="533400" cy="685800"/>
          </a:xfrm>
          <a:prstGeom prst="bentArrow">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4">
            <a:extLst>
              <a:ext uri="{FF2B5EF4-FFF2-40B4-BE49-F238E27FC236}">
                <a16:creationId xmlns:a16="http://schemas.microsoft.com/office/drawing/2014/main" id="{249231E3-A18C-5AA3-F270-FF7ECBFCA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667000"/>
            <a:ext cx="3296287" cy="29641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456</Words>
  <Application>Microsoft Office PowerPoint</Application>
  <PresentationFormat>On-screen Show (4:3)</PresentationFormat>
  <Paragraphs>120</Paragraphs>
  <Slides>20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Algerian</vt:lpstr>
      <vt:lpstr>Arial</vt:lpstr>
      <vt:lpstr>Arial Black</vt:lpstr>
      <vt:lpstr>Bahnschrift</vt:lpstr>
      <vt:lpstr>Bell MT</vt:lpstr>
      <vt:lpstr>Calibri</vt:lpstr>
      <vt:lpstr>Segoe UI Semibold</vt:lpstr>
      <vt:lpstr>Sitka Text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ASHES KUMAR</dc:creator>
  <cp:lastModifiedBy>Ayan</cp:lastModifiedBy>
  <cp:revision>129</cp:revision>
  <dcterms:created xsi:type="dcterms:W3CDTF">2023-02-17T05:17:08Z</dcterms:created>
  <dcterms:modified xsi:type="dcterms:W3CDTF">2023-12-29T04:36:08Z</dcterms:modified>
</cp:coreProperties>
</file>